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media/audio1.bin" ContentType="audio/unknown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327" r:id="rId3"/>
    <p:sldId id="328" r:id="rId4"/>
    <p:sldId id="329" r:id="rId5"/>
    <p:sldId id="330" r:id="rId6"/>
    <p:sldId id="336" r:id="rId7"/>
    <p:sldId id="331" r:id="rId8"/>
    <p:sldId id="335" r:id="rId9"/>
    <p:sldId id="365" r:id="rId10"/>
    <p:sldId id="334" r:id="rId11"/>
    <p:sldId id="315" r:id="rId12"/>
    <p:sldId id="322" r:id="rId13"/>
    <p:sldId id="366" r:id="rId14"/>
    <p:sldId id="323" r:id="rId15"/>
    <p:sldId id="367" r:id="rId16"/>
    <p:sldId id="337" r:id="rId17"/>
    <p:sldId id="338" r:id="rId18"/>
    <p:sldId id="339" r:id="rId19"/>
    <p:sldId id="356" r:id="rId20"/>
    <p:sldId id="357" r:id="rId21"/>
    <p:sldId id="358" r:id="rId22"/>
    <p:sldId id="340" r:id="rId23"/>
    <p:sldId id="360" r:id="rId24"/>
    <p:sldId id="359" r:id="rId25"/>
    <p:sldId id="361" r:id="rId26"/>
    <p:sldId id="341" r:id="rId27"/>
    <p:sldId id="342" r:id="rId28"/>
    <p:sldId id="362" r:id="rId29"/>
    <p:sldId id="343" r:id="rId30"/>
    <p:sldId id="344" r:id="rId31"/>
    <p:sldId id="368" r:id="rId32"/>
    <p:sldId id="345" r:id="rId33"/>
    <p:sldId id="346" r:id="rId34"/>
    <p:sldId id="348" r:id="rId35"/>
    <p:sldId id="369" r:id="rId36"/>
    <p:sldId id="370" r:id="rId37"/>
    <p:sldId id="349" r:id="rId38"/>
    <p:sldId id="350" r:id="rId39"/>
    <p:sldId id="351" r:id="rId40"/>
    <p:sldId id="353" r:id="rId41"/>
    <p:sldId id="354" r:id="rId42"/>
    <p:sldId id="355" r:id="rId43"/>
    <p:sldId id="311" r:id="rId44"/>
  </p:sldIdLst>
  <p:sldSz cx="7543800" cy="5834063"/>
  <p:notesSz cx="6858000" cy="9144000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1864" y="-112"/>
      </p:cViewPr>
      <p:guideLst>
        <p:guide orient="horz" pos="1838"/>
        <p:guide pos="23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tableStyles" Target="tableStyle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printerSettings" Target="printerSettings/printerSettings1.bin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theme" Target="theme/theme1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tags" Target="tags/tag1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150" y="1812925"/>
            <a:ext cx="6413500" cy="1249363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1888" y="3306763"/>
            <a:ext cx="5280025" cy="149066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6AE7D-0603-4933-B8A0-11CC5A63D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348E9-7767-4D0F-B2FF-83622B36A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2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825" y="1362075"/>
            <a:ext cx="3317875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8100" y="1362075"/>
            <a:ext cx="3317875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94C1-1897-4D05-8099-B5D94E60B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825" y="1306513"/>
            <a:ext cx="3332163" cy="542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825" y="1849438"/>
            <a:ext cx="3332163" cy="3362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2225" y="1306513"/>
            <a:ext cx="3333750" cy="542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32225" y="1849438"/>
            <a:ext cx="3333750" cy="3362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41E5-F993-400C-8394-D11A4D800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08FDF-A727-43FA-82FA-1DA5F73C3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tandardLayout"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19100" y="1316038"/>
            <a:ext cx="6705600" cy="396240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bin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7562850" cy="5848350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233363"/>
            <a:ext cx="678815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444" tIns="38222" rIns="76444" bIns="382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362075"/>
            <a:ext cx="678815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5313363"/>
            <a:ext cx="17589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78100" y="5313363"/>
            <a:ext cx="23876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7025" y="5313363"/>
            <a:ext cx="17589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444" tIns="38222" rIns="76444" bIns="3822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BEFC24B-184F-4D17-94E8-259A0AB81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</p:sldLayoutIdLst>
  <p:transition spd="slow">
    <p:wedge/>
    <p:sndAc>
      <p:stSnd>
        <p:snd r:embed="rId8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uiExpand="1" build="p">
        <p:tmplLst>
          <p:tmpl lvl="1">
            <p:tnLst>
              <p:par>
                <p:cTn presetID="2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2pPr>
      <a:lvl3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3pPr>
      <a:lvl4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4pPr>
      <a:lvl5pPr algn="ctr" defTabSz="765175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5pPr>
      <a:lvl6pPr marL="4572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6pPr>
      <a:lvl7pPr marL="9144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7pPr>
      <a:lvl8pPr marL="13716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8pPr>
      <a:lvl9pPr marL="1828800" algn="ctr" defTabSz="765175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Verdana" pitchFamily="34" charset="0"/>
        </a:defRPr>
      </a:lvl9pPr>
    </p:titleStyle>
    <p:bodyStyle>
      <a:lvl1pPr marL="349250" indent="-349250" algn="l" defTabSz="765175" rtl="0" eaLnBrk="0" fontAlgn="base" hangingPunct="0">
        <a:spcBef>
          <a:spcPct val="20000"/>
        </a:spcBef>
        <a:spcAft>
          <a:spcPct val="20000"/>
        </a:spcAft>
        <a:buFont typeface="Wingdings" pitchFamily="2" charset="2"/>
        <a:buChar char="Ø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36550" algn="l" defTabSz="765175" rtl="0" eaLnBrk="0" fontAlgn="base" hangingPunct="0">
        <a:spcBef>
          <a:spcPct val="20000"/>
        </a:spcBef>
        <a:spcAft>
          <a:spcPct val="20000"/>
        </a:spcAft>
        <a:buFont typeface="Wingdings" pitchFamily="2" charset="2"/>
        <a:buChar char="v"/>
        <a:defRPr sz="1900">
          <a:solidFill>
            <a:schemeClr val="tx1"/>
          </a:solidFill>
          <a:latin typeface="+mn-lt"/>
        </a:defRPr>
      </a:lvl2pPr>
      <a:lvl3pPr marL="1544638" indent="-228600" algn="l" defTabSz="765175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3pPr>
      <a:lvl4pPr marL="1851025" indent="-192088" algn="l" defTabSz="765175" rtl="0" eaLnBrk="0" fontAlgn="base" hangingPunct="0">
        <a:spcBef>
          <a:spcPct val="20000"/>
        </a:spcBef>
        <a:spcAft>
          <a:spcPct val="20000"/>
        </a:spcAft>
        <a:buChar char="–"/>
        <a:defRPr sz="1500">
          <a:solidFill>
            <a:schemeClr val="tx1"/>
          </a:solidFill>
          <a:latin typeface="+mn-lt"/>
        </a:defRPr>
      </a:lvl4pPr>
      <a:lvl5pPr marL="2155825" indent="-190500" algn="l" defTabSz="765175" rtl="0" eaLnBrk="0" fontAlgn="base" hangingPunct="0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5pPr>
      <a:lvl6pPr marL="26130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6pPr>
      <a:lvl7pPr marL="30702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7pPr>
      <a:lvl8pPr marL="35274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8pPr>
      <a:lvl9pPr marL="3984625" indent="-190500" algn="l" defTabSz="765175" rtl="0" fontAlgn="base">
        <a:spcBef>
          <a:spcPct val="20000"/>
        </a:spcBef>
        <a:spcAft>
          <a:spcPct val="2000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hyperlink" Target="http://www.southrivertechnologi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hyperlink" Target="http://www.iconlogic.com/studdat/TechCom2Data.exe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audio" Target="../media/audio1.bin"/><Relationship Id="rId3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audio" Target="../media/audio1.bin"/><Relationship Id="rId3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hyperlink" Target="http://www.southrivertechnologies.com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baseline="4000" dirty="0" smtClean="0"/>
              <a:t>Adobe Technical </a:t>
            </a:r>
            <a:br>
              <a:rPr lang="en-US" sz="2800" baseline="4000" dirty="0" smtClean="0"/>
            </a:br>
            <a:r>
              <a:rPr lang="en-US" sz="2800" baseline="4000" dirty="0" smtClean="0"/>
              <a:t>Communication Suite 2</a:t>
            </a:r>
            <a:r>
              <a:rPr lang="en-US" sz="4000" baseline="6000" dirty="0" smtClean="0"/>
              <a:t/>
            </a:r>
            <a:br>
              <a:rPr lang="en-US" sz="4000" baseline="6000" dirty="0" smtClean="0"/>
            </a:br>
            <a:r>
              <a:rPr lang="en-US" sz="2800" dirty="0" smtClean="0"/>
              <a:t>Integration Jumpstart</a:t>
            </a:r>
            <a:r>
              <a:rPr lang="en-US" sz="3200" dirty="0" smtClean="0"/>
              <a:t> 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1400" dirty="0" smtClean="0"/>
              <a:t>Presented by Biff Bifferson</a:t>
            </a:r>
            <a:br>
              <a:rPr lang="en-US" sz="1400" dirty="0" smtClean="0"/>
            </a:br>
            <a:r>
              <a:rPr lang="en-US" sz="1400" dirty="0" smtClean="0"/>
              <a:t>South River Technologies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200" dirty="0" smtClean="0">
                <a:hlinkClick r:id="rId3"/>
              </a:rPr>
              <a:t>www.southrivertechnologies.com</a:t>
            </a:r>
            <a:r>
              <a:rPr lang="en-US" sz="1200" dirty="0" smtClean="0"/>
              <a:t> | bbiff@srt.com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Captivate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Adobe Captivate, you can create computer-based or soft-skills simulations from anything you can </a:t>
            </a:r>
            <a:r>
              <a:rPr lang="en-US" dirty="0" err="1" smtClean="0"/>
              <a:t>acess</a:t>
            </a:r>
            <a:r>
              <a:rPr lang="en-US" dirty="0" smtClean="0"/>
              <a:t> from your computer</a:t>
            </a:r>
          </a:p>
          <a:p>
            <a:pPr lvl="1" eaLnBrk="1" hangingPunct="1"/>
            <a:r>
              <a:rPr lang="en-US" dirty="0" smtClean="0"/>
              <a:t>The simulations you create can be interactive—you can add captions, rollovers, clickable areas, typing areas and sound effects</a:t>
            </a:r>
          </a:p>
          <a:p>
            <a:pPr eaLnBrk="1" hangingPunct="1"/>
            <a:r>
              <a:rPr lang="en-US" dirty="0" smtClean="0"/>
              <a:t>The finished Captivate lessons you publish will be small</a:t>
            </a:r>
          </a:p>
          <a:p>
            <a:pPr lvl="1" eaLnBrk="1" hangingPunct="1"/>
            <a:r>
              <a:rPr lang="en-US" dirty="0" smtClean="0"/>
              <a:t>They can be exported to either a Flash file format (SWF), executable files or Word documents</a:t>
            </a:r>
          </a:p>
          <a:p>
            <a:pPr lvl="1" eaLnBrk="1" hangingPunct="1"/>
            <a:r>
              <a:rPr lang="en-US" dirty="0" smtClean="0"/>
              <a:t>The SWFs are cross-platform and can be viewed via a Web browser (Internet Explorer or </a:t>
            </a:r>
            <a:r>
              <a:rPr lang="en-US" dirty="0" err="1" smtClean="0"/>
              <a:t>FireFox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PhotoShop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Powerful image editing application used to manipulate images and photographs</a:t>
            </a:r>
          </a:p>
          <a:p>
            <a:pPr eaLnBrk="1" hangingPunct="1"/>
            <a:r>
              <a:rPr lang="en-US" smtClean="0"/>
              <a:t>Often referred to as a digital darkroom</a:t>
            </a:r>
          </a:p>
          <a:p>
            <a:r>
              <a:rPr lang="en-US" smtClean="0"/>
              <a:t>You can import native PSD files into RoboHelp</a:t>
            </a:r>
          </a:p>
          <a:p>
            <a:r>
              <a:rPr lang="en-US" smtClean="0"/>
              <a:t>Screen captures and images imported into FrameMaker can be edited using PhotoShop</a:t>
            </a:r>
          </a:p>
          <a:p>
            <a:r>
              <a:rPr lang="en-US" smtClean="0"/>
              <a:t>Import by Reference results in an instant update in FrameMaker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FrameMaker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FrameMaker is the authoring and publishing solution for technical communicators that combines word processing and XML-based structured authoring with template-based publishing</a:t>
            </a:r>
          </a:p>
          <a:p>
            <a:pPr eaLnBrk="1" hangingPunct="1"/>
            <a:r>
              <a:rPr lang="en-US" smtClean="0"/>
              <a:t>FrameMaker is the first choice for long or graphics-intensive books that contain tables, cross-references and complex numbering schemes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FrameMaker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FrameMaker serves the largest role in the integration process</a:t>
            </a:r>
          </a:p>
          <a:p>
            <a:pPr eaLnBrk="1" hangingPunct="1"/>
            <a:r>
              <a:rPr lang="en-US" smtClean="0"/>
              <a:t>Create the individual documents</a:t>
            </a:r>
          </a:p>
          <a:p>
            <a:pPr lvl="1" eaLnBrk="1" hangingPunct="1"/>
            <a:r>
              <a:rPr lang="en-US" smtClean="0"/>
              <a:t>Content typically created in Word in imported into FrameMaker via “Copy into Document”</a:t>
            </a:r>
          </a:p>
          <a:p>
            <a:pPr lvl="1" eaLnBrk="1" hangingPunct="1"/>
            <a:r>
              <a:rPr lang="en-US" smtClean="0"/>
              <a:t>Add Images and Multimedia Assets</a:t>
            </a:r>
          </a:p>
          <a:p>
            <a:pPr lvl="1" eaLnBrk="1" hangingPunct="1"/>
            <a:r>
              <a:rPr lang="en-US" smtClean="0"/>
              <a:t>Add Cross References and Conditions</a:t>
            </a:r>
          </a:p>
          <a:p>
            <a:pPr lvl="1" eaLnBrk="1" hangingPunct="1"/>
            <a:r>
              <a:rPr lang="en-US" smtClean="0"/>
              <a:t>Create the book</a:t>
            </a:r>
          </a:p>
          <a:p>
            <a:pPr lvl="1" eaLnBrk="1" hangingPunct="1"/>
            <a:r>
              <a:rPr lang="en-US" smtClean="0"/>
              <a:t>Add a TOC and Index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Acrobat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Allows you to designed to view, create, manipulate and manage PDFs</a:t>
            </a:r>
          </a:p>
          <a:p>
            <a:pPr eaLnBrk="1" hangingPunct="1"/>
            <a:r>
              <a:rPr lang="en-US" smtClean="0"/>
              <a:t>Using FrameMaker, you can choose “Save for PDF review” </a:t>
            </a:r>
          </a:p>
          <a:p>
            <a:pPr lvl="1" eaLnBrk="1" hangingPunct="1"/>
            <a:r>
              <a:rPr lang="en-US" smtClean="0"/>
              <a:t>Comments are added to the PDF by team members</a:t>
            </a:r>
          </a:p>
          <a:p>
            <a:pPr lvl="1" eaLnBrk="1" hangingPunct="1"/>
            <a:r>
              <a:rPr lang="en-US" smtClean="0"/>
              <a:t>Reviewers do not FrameMaker or Acrobat to add comments to the PDF (they only need the free Adobe Reader)</a:t>
            </a:r>
          </a:p>
          <a:p>
            <a:pPr lvl="1" eaLnBrk="1" hangingPunct="1"/>
            <a:r>
              <a:rPr lang="en-US" smtClean="0"/>
              <a:t>Comments can be aggregated into one PDF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Acrobat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Changes are literally imported into the FrameMaker documents</a:t>
            </a:r>
          </a:p>
          <a:p>
            <a:pPr eaLnBrk="1" hangingPunct="1"/>
            <a:r>
              <a:rPr lang="en-US" smtClean="0"/>
              <a:t>Use FrameMaker’s Track Changes feature to Accept/Reject changes</a:t>
            </a:r>
          </a:p>
          <a:p>
            <a:pPr eaLnBrk="1" hangingPunct="1"/>
            <a:r>
              <a:rPr lang="en-US" smtClean="0"/>
              <a:t>Acrobat is also used to generate standard PDFs (the PDFs can contain multimedia such as Captivate published SWFs)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Integration Process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  <a:p>
            <a:r>
              <a:rPr lang="en-US" smtClean="0"/>
              <a:t>Import a Published Captivate SWF Into FrameMaker</a:t>
            </a:r>
          </a:p>
          <a:p>
            <a:r>
              <a:rPr lang="en-US" smtClean="0"/>
              <a:t>Edit a Captivate Project Through FrameMaker</a:t>
            </a:r>
          </a:p>
          <a:p>
            <a:r>
              <a:rPr lang="en-US" smtClean="0"/>
              <a:t>Create an Interactive PDF</a:t>
            </a:r>
          </a:p>
          <a:p>
            <a:r>
              <a:rPr lang="en-US" smtClean="0"/>
              <a:t>Create a New RoboHelp Project</a:t>
            </a:r>
          </a:p>
          <a:p>
            <a:r>
              <a:rPr lang="en-US" smtClean="0"/>
              <a:t>Attach a CSS to a Topic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Integration Process, continued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Link a FrameMaker Book Into a RoboHelp Project</a:t>
            </a:r>
          </a:p>
          <a:p>
            <a:r>
              <a:rPr lang="en-US" smtClean="0"/>
              <a:t>Map Styles</a:t>
            </a:r>
          </a:p>
          <a:p>
            <a:r>
              <a:rPr lang="en-US" smtClean="0"/>
              <a:t>Control Topic Pagination</a:t>
            </a:r>
          </a:p>
          <a:p>
            <a:r>
              <a:rPr lang="en-US" smtClean="0"/>
              <a:t>Edit FrameMaker Content</a:t>
            </a:r>
          </a:p>
          <a:p>
            <a:r>
              <a:rPr lang="en-US" smtClean="0"/>
              <a:t>Add an Associated TOC and Index</a:t>
            </a:r>
          </a:p>
          <a:p>
            <a:r>
              <a:rPr lang="en-US" smtClean="0"/>
              <a:t>Assign a TOC and Index to a RoboHelp Layout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Download the data files to complete these steps from:</a:t>
            </a:r>
          </a:p>
          <a:p>
            <a:pPr lvl="1"/>
            <a:r>
              <a:rPr lang="en-US" smtClean="0">
                <a:hlinkClick r:id="rId3"/>
              </a:rPr>
              <a:t>www.iconlogic.com/studdat/TechCom2Data.exe</a:t>
            </a:r>
            <a:endParaRPr lang="en-US" smtClean="0"/>
          </a:p>
          <a:p>
            <a:pPr lvl="1"/>
            <a:r>
              <a:rPr lang="en-US" smtClean="0"/>
              <a:t>Install the files to C:\</a:t>
            </a:r>
          </a:p>
          <a:p>
            <a:r>
              <a:rPr lang="en-US" smtClean="0"/>
              <a:t>Start Captivate and open UseCharMap.cp from C:\TechComData\CaptivateFiles</a:t>
            </a:r>
          </a:p>
          <a:p>
            <a:r>
              <a:rPr lang="en-US" smtClean="0"/>
              <a:t>Save the file to C:\TechCom2Data as </a:t>
            </a:r>
            <a:r>
              <a:rPr lang="en-US" b="1" smtClean="0"/>
              <a:t>MyCharMap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Edit &gt; Preferences &gt; Project &gt; Start and End</a:t>
            </a:r>
          </a:p>
          <a:p>
            <a:r>
              <a:rPr lang="en-US" smtClean="0"/>
              <a:t>From the Preloader area, browse to C:\TechComData\CaptivateFiles and open </a:t>
            </a:r>
            <a:r>
              <a:rPr lang="en-US" b="1" smtClean="0"/>
              <a:t>TechComLogo.jpg</a:t>
            </a:r>
            <a:endParaRPr lang="en-US" smtClean="0"/>
          </a:p>
          <a:p>
            <a:pPr lvl="1"/>
            <a:r>
              <a:rPr lang="en-US" smtClean="0"/>
              <a:t>Users will see this image in the PDF prior to starting the lesson.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8100" y="3678238"/>
            <a:ext cx="27717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What is the TCS?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complete </a:t>
            </a:r>
            <a:r>
              <a:rPr lang="en-US" dirty="0" err="1" smtClean="0"/>
              <a:t>sollution</a:t>
            </a:r>
            <a:r>
              <a:rPr lang="en-US" dirty="0" smtClean="0"/>
              <a:t> for authoring, </a:t>
            </a:r>
            <a:r>
              <a:rPr lang="en-US" dirty="0" err="1" smtClean="0"/>
              <a:t>manageing</a:t>
            </a:r>
            <a:r>
              <a:rPr lang="en-US" dirty="0" smtClean="0"/>
              <a:t> and publishing technical information and training content in multiple formats and languages. The suite combines five powerful programs:</a:t>
            </a:r>
          </a:p>
          <a:p>
            <a:pPr lvl="1" eaLnBrk="1" hangingPunct="1"/>
            <a:r>
              <a:rPr lang="en-US" dirty="0" smtClean="0"/>
              <a:t>Acrobat 9</a:t>
            </a:r>
          </a:p>
          <a:p>
            <a:pPr lvl="1" eaLnBrk="1" hangingPunct="1"/>
            <a:r>
              <a:rPr lang="en-US" dirty="0" smtClean="0"/>
              <a:t>FrameMaker 9</a:t>
            </a:r>
          </a:p>
          <a:p>
            <a:pPr lvl="1" eaLnBrk="1" hangingPunct="1"/>
            <a:r>
              <a:rPr lang="en-US" dirty="0" smtClean="0"/>
              <a:t>RoboHelp 8</a:t>
            </a:r>
          </a:p>
          <a:p>
            <a:pPr lvl="1" eaLnBrk="1" hangingPunct="1"/>
            <a:r>
              <a:rPr lang="en-US" dirty="0" smtClean="0"/>
              <a:t>Captivate 4</a:t>
            </a:r>
          </a:p>
          <a:p>
            <a:pPr lvl="1" eaLnBrk="1" hangingPunct="1"/>
            <a:r>
              <a:rPr lang="en-US" dirty="0" smtClean="0"/>
              <a:t>PhotoShop CS4</a:t>
            </a:r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Publish</a:t>
            </a:r>
          </a:p>
          <a:p>
            <a:r>
              <a:rPr lang="en-US" smtClean="0"/>
              <a:t>From the list of options at the left of the dialog box, select Flash (SWF)</a:t>
            </a:r>
          </a:p>
          <a:p>
            <a:r>
              <a:rPr lang="en-US" smtClean="0"/>
              <a:t>Ensure the Project Title is MyCharMap</a:t>
            </a:r>
          </a:p>
          <a:p>
            <a:r>
              <a:rPr lang="en-US" smtClean="0"/>
              <a:t>Ensure the publish Folder is C:\TechComData</a:t>
            </a:r>
          </a:p>
          <a:p>
            <a:r>
              <a:rPr lang="en-US" smtClean="0"/>
              <a:t>Ensure the remaining </a:t>
            </a:r>
            <a:br>
              <a:rPr lang="en-US" smtClean="0"/>
            </a:br>
            <a:r>
              <a:rPr lang="en-US" smtClean="0"/>
              <a:t>options match the </a:t>
            </a:r>
            <a:br>
              <a:rPr lang="en-US" smtClean="0"/>
            </a:br>
            <a:r>
              <a:rPr lang="en-US" smtClean="0"/>
              <a:t>picture at the right</a:t>
            </a:r>
          </a:p>
          <a:p>
            <a:r>
              <a:rPr lang="en-US" smtClean="0"/>
              <a:t>Click Publish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1900" y="3373438"/>
            <a:ext cx="3519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Publish a Captivate Project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 new folder called MyCharMap Should have been created in the TechCom2Data folder</a:t>
            </a:r>
          </a:p>
          <a:p>
            <a:r>
              <a:rPr lang="en-US" smtClean="0"/>
              <a:t>The folder should contain just one SWF: MyCharMap.swf</a:t>
            </a:r>
          </a:p>
          <a:p>
            <a:r>
              <a:rPr lang="en-US" smtClean="0"/>
              <a:t>Save and close the Captivate project</a:t>
            </a:r>
          </a:p>
          <a:p>
            <a:r>
              <a:rPr lang="en-US" smtClean="0"/>
              <a:t>Exit Captivate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297238"/>
            <a:ext cx="290512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Using FrameMaker, open the </a:t>
            </a:r>
            <a:r>
              <a:rPr lang="en-US" b="1" smtClean="0"/>
              <a:t>TechnicalCommunications.book</a:t>
            </a:r>
          </a:p>
          <a:p>
            <a:pPr lvl="1"/>
            <a:r>
              <a:rPr lang="en-US" smtClean="0"/>
              <a:t>The book file is located within C:\TechCom2Data\FrameMakerFiles\ FMBook_ForRoboHelp</a:t>
            </a:r>
          </a:p>
          <a:p>
            <a:r>
              <a:rPr lang="en-US" smtClean="0"/>
              <a:t>Open </a:t>
            </a:r>
            <a:r>
              <a:rPr lang="en-US" b="1" smtClean="0"/>
              <a:t>eLearning.fm</a:t>
            </a:r>
            <a:r>
              <a:rPr lang="en-US" smtClean="0"/>
              <a:t> from the list of files within the book</a:t>
            </a:r>
          </a:p>
          <a:p>
            <a:r>
              <a:rPr lang="en-US" smtClean="0"/>
              <a:t>Scroll down to page 35 of the eLearning.fm file</a:t>
            </a:r>
          </a:p>
          <a:p>
            <a:r>
              <a:rPr lang="en-US" smtClean="0"/>
              <a:t>At the bottom of page 35, click at the end of the line: “Here is an example of a simulation created in Adobe Captivate...”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Import &gt; File</a:t>
            </a:r>
          </a:p>
          <a:p>
            <a:r>
              <a:rPr lang="en-US" smtClean="0"/>
              <a:t>Navigate to C:\TechCom2Data</a:t>
            </a:r>
          </a:p>
          <a:p>
            <a:r>
              <a:rPr lang="en-US" smtClean="0"/>
              <a:t>Open the MyCharMap folder, and select MyCharMap.swf</a:t>
            </a:r>
          </a:p>
          <a:p>
            <a:pPr lvl="1"/>
            <a:r>
              <a:rPr lang="en-US" smtClean="0"/>
              <a:t>This is the Captivate project you published during the previous activity</a:t>
            </a:r>
          </a:p>
          <a:p>
            <a:r>
              <a:rPr lang="en-US" smtClean="0"/>
              <a:t>Ensure </a:t>
            </a:r>
            <a:r>
              <a:rPr lang="en-US" b="1" smtClean="0"/>
              <a:t>Import by Reference </a:t>
            </a:r>
            <a:r>
              <a:rPr lang="en-US" smtClean="0"/>
              <a:t>is selected, and then click </a:t>
            </a:r>
            <a:r>
              <a:rPr lang="en-US" b="1" smtClean="0"/>
              <a:t>Import</a:t>
            </a:r>
          </a:p>
          <a:p>
            <a:r>
              <a:rPr lang="en-US" smtClean="0"/>
              <a:t>select 150 dpi and click </a:t>
            </a:r>
            <a:r>
              <a:rPr lang="en-US" b="1" smtClean="0"/>
              <a:t>Set</a:t>
            </a:r>
          </a:p>
          <a:p>
            <a:pPr lvl="1"/>
            <a:r>
              <a:rPr lang="en-US" smtClean="0"/>
              <a:t>This 150 dpi setting makes the SWF you are importing smaller so it fits a bit better on the page.</a:t>
            </a:r>
          </a:p>
          <a:p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5700" y="3906838"/>
            <a:ext cx="3448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Ensure the frame containing the imported SWF is selected</a:t>
            </a:r>
          </a:p>
          <a:p>
            <a:pPr lvl="1"/>
            <a:r>
              <a:rPr lang="en-US" smtClean="0"/>
              <a:t>You can select the thin dashed line at the top of the SWF to ensure the frame is selected</a:t>
            </a:r>
          </a:p>
          <a:p>
            <a:r>
              <a:rPr lang="en-US" smtClean="0"/>
              <a:t>Choose Special &gt; Anchored Frame</a:t>
            </a:r>
          </a:p>
          <a:p>
            <a:r>
              <a:rPr lang="en-US" smtClean="0"/>
              <a:t>From the Anchored Position drop-down menu, select </a:t>
            </a:r>
            <a:r>
              <a:rPr lang="en-US" b="1" smtClean="0"/>
              <a:t>Below Current Line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 a Published Captivate SWF Into FrameMaker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From the Alignment drop-down menu, </a:t>
            </a:r>
            <a:br>
              <a:rPr lang="en-US" smtClean="0"/>
            </a:br>
            <a:r>
              <a:rPr lang="en-US" smtClean="0"/>
              <a:t>select </a:t>
            </a:r>
            <a:r>
              <a:rPr lang="en-US" b="1" smtClean="0"/>
              <a:t>Right</a:t>
            </a:r>
            <a:endParaRPr lang="en-US" smtClean="0"/>
          </a:p>
          <a:p>
            <a:r>
              <a:rPr lang="en-US" smtClean="0"/>
              <a:t>Deselect Cropped </a:t>
            </a:r>
          </a:p>
          <a:p>
            <a:r>
              <a:rPr lang="en-US" smtClean="0"/>
              <a:t>Click </a:t>
            </a:r>
            <a:r>
              <a:rPr lang="en-US" b="1" smtClean="0"/>
              <a:t>Edit Frame</a:t>
            </a:r>
          </a:p>
          <a:p>
            <a:r>
              <a:rPr lang="en-US" smtClean="0"/>
              <a:t>Double-click the SWF </a:t>
            </a:r>
            <a:br>
              <a:rPr lang="en-US" smtClean="0"/>
            </a:br>
            <a:r>
              <a:rPr lang="en-US" smtClean="0"/>
              <a:t>you imported</a:t>
            </a:r>
          </a:p>
          <a:p>
            <a:pPr lvl="1"/>
            <a:r>
              <a:rPr lang="en-US" smtClean="0"/>
              <a:t>The SWF will preview in its own Flash Player window. This is exactly what users can do when you create a PDF out of this file</a:t>
            </a:r>
          </a:p>
          <a:p>
            <a:r>
              <a:rPr lang="en-US" smtClean="0"/>
              <a:t>Close the Flash window to close the simulation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1849438"/>
            <a:ext cx="1817688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a Captivate Project Through FrameMaker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the SWF and choose Edit with Adobe Captivate</a:t>
            </a:r>
          </a:p>
          <a:p>
            <a:pPr lvl="1"/>
            <a:r>
              <a:rPr lang="en-US" smtClean="0"/>
              <a:t>The SWF will find the project used to create it and open in Captivate</a:t>
            </a:r>
          </a:p>
          <a:p>
            <a:r>
              <a:rPr lang="en-US" smtClean="0"/>
              <a:t>Edit the Captivate project, save and exit</a:t>
            </a:r>
          </a:p>
          <a:p>
            <a:pPr lvl="1"/>
            <a:r>
              <a:rPr lang="en-US" smtClean="0"/>
              <a:t>The updated SWF will be re-published and automatically replace the existing SWF in the FrameMaker document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an Interactive PDF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Save as PDF</a:t>
            </a:r>
          </a:p>
          <a:p>
            <a:r>
              <a:rPr lang="en-US" smtClean="0"/>
              <a:t>Confirm the file name is </a:t>
            </a:r>
            <a:r>
              <a:rPr lang="en-US" b="1" smtClean="0"/>
              <a:t>eLearning.pdf</a:t>
            </a:r>
            <a:r>
              <a:rPr lang="en-US" smtClean="0"/>
              <a:t> and the Save destination is the FMBook_forRoboHelp folder</a:t>
            </a:r>
          </a:p>
          <a:p>
            <a:r>
              <a:rPr lang="en-US" smtClean="0"/>
              <a:t>click Save</a:t>
            </a:r>
          </a:p>
          <a:p>
            <a:r>
              <a:rPr lang="en-US" smtClean="0"/>
              <a:t>Select the appropriate job settings</a:t>
            </a:r>
          </a:p>
          <a:p>
            <a:r>
              <a:rPr lang="en-US" smtClean="0"/>
              <a:t>Ensure </a:t>
            </a:r>
            <a:r>
              <a:rPr lang="en-US" b="1" smtClean="0"/>
              <a:t>View Generated PDF </a:t>
            </a:r>
            <a:r>
              <a:rPr lang="en-US" smtClean="0"/>
              <a:t>in Acrobat is selected and click Set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4211638"/>
            <a:ext cx="1828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an Interactive PDF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Scroll to page 18 of the PDF</a:t>
            </a:r>
          </a:p>
          <a:p>
            <a:r>
              <a:rPr lang="en-US" smtClean="0"/>
              <a:t>Click the SWF to start the simulation (click </a:t>
            </a:r>
            <a:r>
              <a:rPr lang="en-US" b="1" smtClean="0"/>
              <a:t>Play the multimedia content this one time </a:t>
            </a:r>
            <a:r>
              <a:rPr lang="en-US" smtClean="0"/>
              <a:t>when prompted)</a:t>
            </a:r>
          </a:p>
          <a:p>
            <a:r>
              <a:rPr lang="en-US" smtClean="0"/>
              <a:t>Back in </a:t>
            </a:r>
            <a:br>
              <a:rPr lang="en-US" smtClean="0"/>
            </a:br>
            <a:r>
              <a:rPr lang="en-US" smtClean="0"/>
              <a:t>FrameMaker, </a:t>
            </a:r>
            <a:br>
              <a:rPr lang="en-US" smtClean="0"/>
            </a:br>
            <a:r>
              <a:rPr lang="en-US" smtClean="0"/>
              <a:t>save all</a:t>
            </a:r>
            <a:br>
              <a:rPr lang="en-US" smtClean="0"/>
            </a:br>
            <a:r>
              <a:rPr lang="en-US" smtClean="0"/>
              <a:t>documents and</a:t>
            </a:r>
            <a:br>
              <a:rPr lang="en-US" smtClean="0"/>
            </a:br>
            <a:r>
              <a:rPr lang="en-US" smtClean="0"/>
              <a:t>Exit</a:t>
            </a:r>
          </a:p>
          <a:p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3700" y="2535238"/>
            <a:ext cx="3733800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 New RoboHelp Project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Using RoboHelp, create a new Blank project that matches the screen below: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6900" y="2230438"/>
            <a:ext cx="36687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Production Lines: Blurring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Instructional Designers, Technical Writers and Help Authors</a:t>
            </a:r>
          </a:p>
          <a:p>
            <a:pPr eaLnBrk="1" hangingPunct="1"/>
            <a:r>
              <a:rPr lang="en-US" dirty="0" smtClean="0"/>
              <a:t>Print Publishers</a:t>
            </a:r>
          </a:p>
          <a:p>
            <a:pPr eaLnBrk="1" hangingPunct="1"/>
            <a:r>
              <a:rPr lang="en-US" dirty="0" smtClean="0"/>
              <a:t>Technical Trainers</a:t>
            </a:r>
          </a:p>
          <a:p>
            <a:pPr eaLnBrk="1" hangingPunct="1"/>
            <a:r>
              <a:rPr lang="en-US" dirty="0" smtClean="0"/>
              <a:t>eLearning Developers</a:t>
            </a:r>
          </a:p>
          <a:p>
            <a:pPr eaLnBrk="1" hangingPunct="1"/>
            <a:r>
              <a:rPr lang="en-US" dirty="0" smtClean="0"/>
              <a:t>Redundancy: A Major Frustration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Attach a CSS to a Topic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within the Welcome topic and choose Topic Properties</a:t>
            </a:r>
          </a:p>
          <a:p>
            <a:r>
              <a:rPr lang="en-US" smtClean="0"/>
              <a:t>On the Appearance tab, select </a:t>
            </a:r>
            <a:r>
              <a:rPr lang="en-US" b="1" smtClean="0"/>
              <a:t>RHStyleMapping.css</a:t>
            </a:r>
            <a:r>
              <a:rPr lang="en-US" smtClean="0"/>
              <a:t> from </a:t>
            </a:r>
            <a:br>
              <a:rPr lang="en-US" smtClean="0"/>
            </a:br>
            <a:r>
              <a:rPr lang="en-US" smtClean="0"/>
              <a:t>the list of Style Sheets</a:t>
            </a:r>
          </a:p>
          <a:p>
            <a:pPr lvl="1"/>
            <a:r>
              <a:rPr lang="en-US" smtClean="0"/>
              <a:t>When linking FrameMaker files to your RoboHelp project, you will use the CSS to control how the FrameMaker content appears in RoboHelp</a:t>
            </a:r>
          </a:p>
          <a:p>
            <a:r>
              <a:rPr lang="en-US" smtClean="0"/>
              <a:t>Click OK</a:t>
            </a:r>
          </a:p>
          <a:p>
            <a:r>
              <a:rPr lang="en-US" smtClean="0"/>
              <a:t>Save the Project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4900" y="1773238"/>
            <a:ext cx="18288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the CSS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On the Project Manager pod, open the Project Files folder and double-click open </a:t>
            </a:r>
            <a:r>
              <a:rPr lang="en-US" b="1" smtClean="0"/>
              <a:t>RHStyleMapping.css</a:t>
            </a:r>
            <a:r>
              <a:rPr lang="en-US" smtClean="0"/>
              <a:t> </a:t>
            </a:r>
          </a:p>
          <a:p>
            <a:r>
              <a:rPr lang="en-US" smtClean="0"/>
              <a:t>Edit the styles within the CSS to taste</a:t>
            </a:r>
          </a:p>
          <a:p>
            <a:r>
              <a:rPr lang="en-US" smtClean="0"/>
              <a:t>Click OK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Link a FrameMaker Book Into a RoboHelp Project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On the Project Manager pod, right-click the Project Files folder, and select </a:t>
            </a:r>
            <a:r>
              <a:rPr lang="en-US" b="1" smtClean="0"/>
              <a:t>Link &gt; FrameMaker document</a:t>
            </a:r>
          </a:p>
          <a:p>
            <a:r>
              <a:rPr lang="en-US" smtClean="0"/>
              <a:t>Navigate to C:\TechCom2Data\FrameMakerFiles\ FMBook_ForRoboHelp</a:t>
            </a:r>
          </a:p>
          <a:p>
            <a:r>
              <a:rPr lang="en-US" smtClean="0"/>
              <a:t>Ensure the Files of type (at the bottom of the dialog box) is set to FrameMaker Book (.book)</a:t>
            </a:r>
          </a:p>
          <a:p>
            <a:r>
              <a:rPr lang="en-US" smtClean="0"/>
              <a:t>Open </a:t>
            </a:r>
            <a:r>
              <a:rPr lang="en-US" b="1" smtClean="0"/>
              <a:t>TechnicalCommunications.book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Map Styles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Project Settings</a:t>
            </a:r>
          </a:p>
          <a:p>
            <a:pPr lvl="1"/>
            <a:r>
              <a:rPr lang="en-US" smtClean="0"/>
              <a:t>Click the Edit button to the right of Edit Conversion settings for FrameMaker documents</a:t>
            </a:r>
          </a:p>
          <a:p>
            <a:r>
              <a:rPr lang="en-US" smtClean="0"/>
              <a:t>Map styles by selecting Heading 1 from the list of styles and then select Heading 1 from the </a:t>
            </a:r>
            <a:br>
              <a:rPr lang="en-US" smtClean="0"/>
            </a:br>
            <a:r>
              <a:rPr lang="en-US" smtClean="0"/>
              <a:t>RoboHelp Style drop-down</a:t>
            </a:r>
            <a:br>
              <a:rPr lang="en-US" smtClean="0"/>
            </a:br>
            <a:r>
              <a:rPr lang="en-US" smtClean="0"/>
              <a:t>menu</a:t>
            </a:r>
          </a:p>
          <a:p>
            <a:r>
              <a:rPr lang="en-US" smtClean="0"/>
              <a:t>Map Heading 2 to Heading 2, Body to Normal and Bulleted to Normal</a:t>
            </a:r>
          </a:p>
          <a:p>
            <a:r>
              <a:rPr lang="en-US" smtClean="0"/>
              <a:t>Generate the topics</a:t>
            </a:r>
          </a:p>
          <a:p>
            <a:pPr lvl="1"/>
            <a:r>
              <a:rPr lang="en-US" smtClean="0"/>
              <a:t>Right-click TechnicalCommunications.book  and choose Update &gt; Generate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3144838"/>
            <a:ext cx="243840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Topic Pagination and</a:t>
            </a:r>
            <a:br>
              <a:rPr lang="en-US" smtClean="0"/>
            </a:br>
            <a:r>
              <a:rPr lang="en-US" smtClean="0"/>
              <a:t>Ignore Numbering</a:t>
            </a:r>
          </a:p>
        </p:txBody>
      </p:sp>
      <p:sp>
        <p:nvSpPr>
          <p:cNvPr id="3686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Project Settings</a:t>
            </a:r>
          </a:p>
          <a:p>
            <a:pPr lvl="1"/>
            <a:r>
              <a:rPr lang="en-US" smtClean="0"/>
              <a:t>Click the Edit button to the right of Edit Conversion settings for FrameMaker documents</a:t>
            </a:r>
          </a:p>
          <a:p>
            <a:r>
              <a:rPr lang="en-US" smtClean="0"/>
              <a:t>Select Heading 1 from the list of styles and select Pagination</a:t>
            </a:r>
          </a:p>
          <a:p>
            <a:r>
              <a:rPr lang="en-US" smtClean="0"/>
              <a:t>Select Ignore Autonumber</a:t>
            </a:r>
          </a:p>
          <a:p>
            <a:r>
              <a:rPr lang="en-US" smtClean="0"/>
              <a:t>Select Heading 1 and then Title from the list of styles and select Pagination</a:t>
            </a:r>
          </a:p>
          <a:p>
            <a:r>
              <a:rPr lang="en-US" smtClean="0"/>
              <a:t>Select Ignore Autonumber</a:t>
            </a:r>
            <a:br>
              <a:rPr lang="en-US" smtClean="0"/>
            </a:br>
            <a:r>
              <a:rPr lang="en-US" smtClean="0"/>
              <a:t>for both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4211638"/>
            <a:ext cx="25908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Convert Bulleted Content</a:t>
            </a:r>
          </a:p>
        </p:txBody>
      </p:sp>
      <p:sp>
        <p:nvSpPr>
          <p:cNvPr id="3789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Select Bulleted from the list of styles</a:t>
            </a:r>
          </a:p>
          <a:p>
            <a:r>
              <a:rPr lang="en-US" smtClean="0"/>
              <a:t>From the Autonumber area, select </a:t>
            </a:r>
            <a:r>
              <a:rPr lang="en-US" b="1" smtClean="0"/>
              <a:t>Convert Autonumber to </a:t>
            </a:r>
            <a:r>
              <a:rPr lang="en-US" smtClean="0"/>
              <a:t> and select </a:t>
            </a:r>
            <a:r>
              <a:rPr lang="en-US" b="1" smtClean="0"/>
              <a:t>HTML List</a:t>
            </a:r>
            <a:r>
              <a:rPr lang="en-US" smtClean="0"/>
              <a:t> from the drop-down menu</a:t>
            </a:r>
          </a:p>
          <a:p>
            <a:r>
              <a:rPr lang="en-US" smtClean="0"/>
              <a:t>Right-click the book file</a:t>
            </a:r>
            <a:br>
              <a:rPr lang="en-US" smtClean="0"/>
            </a:br>
            <a:r>
              <a:rPr lang="en-US" smtClean="0"/>
              <a:t>and choose Update &gt; </a:t>
            </a:r>
            <a:br>
              <a:rPr lang="en-US" smtClean="0"/>
            </a:br>
            <a:r>
              <a:rPr lang="en-US" smtClean="0"/>
              <a:t>Update</a:t>
            </a:r>
          </a:p>
          <a:p>
            <a:pPr lvl="1"/>
            <a:r>
              <a:rPr lang="en-US" smtClean="0"/>
              <a:t>The topics have been split (paginated) into small chunks</a:t>
            </a:r>
          </a:p>
          <a:p>
            <a:pPr lvl="1"/>
            <a:r>
              <a:rPr lang="en-US" smtClean="0"/>
              <a:t>The bulleted lists have been converted to html bullets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2900" y="2611438"/>
            <a:ext cx="25908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Exclude from Output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Choose File &gt; Project Settings</a:t>
            </a:r>
          </a:p>
          <a:p>
            <a:pPr lvl="1"/>
            <a:r>
              <a:rPr lang="en-US" smtClean="0"/>
              <a:t>Click the Edit button to the right of Edit Conversion settings for FrameMaker documents</a:t>
            </a:r>
          </a:p>
          <a:p>
            <a:r>
              <a:rPr lang="en-US" smtClean="0"/>
              <a:t>Select SideHead from the list of styles</a:t>
            </a:r>
          </a:p>
          <a:p>
            <a:r>
              <a:rPr lang="en-US" smtClean="0"/>
              <a:t>Select Exclude from output</a:t>
            </a:r>
          </a:p>
          <a:p>
            <a:r>
              <a:rPr lang="en-US" smtClean="0"/>
              <a:t>Right-click the book file</a:t>
            </a:r>
            <a:br>
              <a:rPr lang="en-US" smtClean="0"/>
            </a:br>
            <a:r>
              <a:rPr lang="en-US" smtClean="0"/>
              <a:t>and choose Update &gt; </a:t>
            </a:r>
            <a:br>
              <a:rPr lang="en-US" smtClean="0"/>
            </a:br>
            <a:r>
              <a:rPr lang="en-US" smtClean="0"/>
              <a:t>Update</a:t>
            </a:r>
          </a:p>
          <a:p>
            <a:pPr lvl="1"/>
            <a:r>
              <a:rPr lang="en-US" smtClean="0"/>
              <a:t>Any FrameMaker content using the excluded style was not imported into the RoboHelp project</a:t>
            </a:r>
          </a:p>
          <a:p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3144838"/>
            <a:ext cx="12192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 FrameMaker Content</a:t>
            </a:r>
          </a:p>
        </p:txBody>
      </p:sp>
      <p:sp>
        <p:nvSpPr>
          <p:cNvPr id="3993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the FrameMaker book or individual chapters and choose Edit</a:t>
            </a:r>
          </a:p>
          <a:p>
            <a:r>
              <a:rPr lang="en-US" smtClean="0"/>
              <a:t>Make edits in FrameMaker and exit</a:t>
            </a:r>
          </a:p>
          <a:p>
            <a:r>
              <a:rPr lang="en-US" smtClean="0"/>
              <a:t>In RoboHelp, right-click the edited book file</a:t>
            </a:r>
            <a:br>
              <a:rPr lang="en-US" smtClean="0"/>
            </a:br>
            <a:r>
              <a:rPr lang="en-US" smtClean="0"/>
              <a:t>or chapter and choose Update &gt; Update</a:t>
            </a:r>
          </a:p>
          <a:p>
            <a:r>
              <a:rPr lang="en-US" smtClean="0"/>
              <a:t>Current FrameMaker content in RoboHelp has a green icon; content needing updating in RoboHelp has a yellow icon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4364038"/>
            <a:ext cx="17430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1300" y="4364038"/>
            <a:ext cx="16573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 an Associated TOC and Index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Right-click the FrameMaker book on the RoboHelp Project Manager pod and choose Properties</a:t>
            </a:r>
          </a:p>
          <a:p>
            <a:r>
              <a:rPr lang="en-US" smtClean="0"/>
              <a:t>Select both Convert </a:t>
            </a:r>
            <a:br>
              <a:rPr lang="en-US" smtClean="0"/>
            </a:br>
            <a:r>
              <a:rPr lang="en-US" smtClean="0"/>
              <a:t>FrameMaker Table of </a:t>
            </a:r>
            <a:br>
              <a:rPr lang="en-US" smtClean="0"/>
            </a:br>
            <a:r>
              <a:rPr lang="en-US" smtClean="0"/>
              <a:t>Contents and Convert Index</a:t>
            </a:r>
          </a:p>
          <a:p>
            <a:r>
              <a:rPr lang="en-US" smtClean="0"/>
              <a:t>Give both appropriate</a:t>
            </a:r>
            <a:br>
              <a:rPr lang="en-US" smtClean="0"/>
            </a:br>
            <a:r>
              <a:rPr lang="en-US" smtClean="0"/>
              <a:t>names and click OK</a:t>
            </a:r>
          </a:p>
          <a:p>
            <a:r>
              <a:rPr lang="en-US" smtClean="0"/>
              <a:t>Update to book</a:t>
            </a:r>
          </a:p>
          <a:p>
            <a:pPr lvl="1"/>
            <a:r>
              <a:rPr lang="en-US" smtClean="0"/>
              <a:t>The project now has a TOC </a:t>
            </a:r>
            <a:br>
              <a:rPr lang="en-US" smtClean="0"/>
            </a:br>
            <a:r>
              <a:rPr lang="en-US" smtClean="0"/>
              <a:t>and Index that match the FrameMaker book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6300" y="2154238"/>
            <a:ext cx="24765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Assign a TOC and Index </a:t>
            </a:r>
            <a:br>
              <a:rPr lang="en-US" smtClean="0"/>
            </a:br>
            <a:r>
              <a:rPr lang="en-US" smtClean="0"/>
              <a:t>to a RoboHelp Layout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Show the Properties of a Single Source Layout</a:t>
            </a:r>
          </a:p>
          <a:p>
            <a:r>
              <a:rPr lang="en-US" smtClean="0"/>
              <a:t>Select the new TOC and Index from the appropriate drop-down menus located in the Content area</a:t>
            </a:r>
          </a:p>
          <a:p>
            <a:r>
              <a:rPr lang="en-US" smtClean="0"/>
              <a:t>Generate and View the </a:t>
            </a:r>
            <a:br>
              <a:rPr lang="en-US" smtClean="0"/>
            </a:br>
            <a:r>
              <a:rPr lang="en-US" smtClean="0"/>
              <a:t>results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1100" y="2535238"/>
            <a:ext cx="20574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6900" y="3221038"/>
            <a:ext cx="30638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is the TCS Important?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TCS applications are enhanced so they “communicate” with each other.</a:t>
            </a:r>
          </a:p>
          <a:p>
            <a:pPr eaLnBrk="1" hangingPunct="1"/>
            <a:r>
              <a:rPr lang="en-US" dirty="0" smtClean="0"/>
              <a:t>Technical content is authored in FrameMaker (instead of MS Word).</a:t>
            </a:r>
          </a:p>
          <a:p>
            <a:pPr eaLnBrk="1" hangingPunct="1"/>
            <a:r>
              <a:rPr lang="en-US" dirty="0" smtClean="0"/>
              <a:t>eLearning content  authored in Captivate.</a:t>
            </a:r>
            <a:endParaRPr lang="en-US" dirty="0" smtClean="0"/>
          </a:p>
          <a:p>
            <a:pPr eaLnBrk="1" hangingPunct="1"/>
            <a:r>
              <a:rPr lang="en-US" smtClean="0"/>
              <a:t>Team up </a:t>
            </a:r>
            <a:r>
              <a:rPr lang="en-US" dirty="0" smtClean="0"/>
              <a:t>with team members via PDF review.</a:t>
            </a:r>
          </a:p>
          <a:p>
            <a:pPr eaLnBrk="1" hangingPunct="1"/>
            <a:r>
              <a:rPr lang="en-US" dirty="0" smtClean="0"/>
              <a:t>Help Systems created in RoboHelp.</a:t>
            </a:r>
          </a:p>
          <a:p>
            <a:pPr eaLnBrk="1" hangingPunct="1"/>
            <a:r>
              <a:rPr lang="en-US" dirty="0" smtClean="0"/>
              <a:t>Single Source Layouts.</a:t>
            </a:r>
          </a:p>
          <a:p>
            <a:pPr eaLnBrk="1" hangingPunct="1"/>
            <a:r>
              <a:rPr lang="en-US" dirty="0" smtClean="0"/>
              <a:t>On the Fly Updates.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Recover from Corrupt</a:t>
            </a:r>
            <a:br>
              <a:rPr lang="en-US" smtClean="0"/>
            </a:br>
            <a:r>
              <a:rPr lang="en-US" smtClean="0"/>
              <a:t>RoboHelp Project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smtClean="0"/>
              <a:t>The Symptom: </a:t>
            </a:r>
            <a:r>
              <a:rPr lang="en-US" smtClean="0"/>
              <a:t>Upon restarting RoboHelp and attempting to reopen a project, RoboHelp crashes again, and again and again.</a:t>
            </a:r>
          </a:p>
          <a:p>
            <a:r>
              <a:rPr lang="en-US" smtClean="0"/>
              <a:t>Or maybe the project will open but you are presented with a message about a corrupt CPD file.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Recover from Corrupt</a:t>
            </a:r>
            <a:br>
              <a:rPr lang="en-US" smtClean="0"/>
            </a:br>
            <a:r>
              <a:rPr lang="en-US" smtClean="0"/>
              <a:t>RoboHelp Project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smtClean="0"/>
              <a:t>The Cure: </a:t>
            </a:r>
            <a:r>
              <a:rPr lang="en-US" smtClean="0"/>
              <a:t>Prior to opening the RoboHelp project, navigate to the project folder and </a:t>
            </a:r>
            <a:r>
              <a:rPr lang="en-US" b="1" smtClean="0"/>
              <a:t>delete</a:t>
            </a:r>
            <a:r>
              <a:rPr lang="en-US" smtClean="0"/>
              <a:t> the CPD file (the file will likely have the same name as your project file)</a:t>
            </a:r>
          </a:p>
          <a:p>
            <a:pPr lvl="1"/>
            <a:r>
              <a:rPr lang="en-US" b="1" smtClean="0"/>
              <a:t>Note: </a:t>
            </a:r>
            <a:r>
              <a:rPr lang="en-US" smtClean="0"/>
              <a:t>Prior to deleting it, you might want to make a backup copy of the CPD file and keep it in safe place. By deleting the CPD file, much of your project structure will be lost when you reopen the project.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Recover from Corrupt</a:t>
            </a:r>
            <a:br>
              <a:rPr lang="en-US" smtClean="0"/>
            </a:br>
            <a:r>
              <a:rPr lang="en-US" smtClean="0"/>
              <a:t>RoboHelp Project</a:t>
            </a:r>
          </a:p>
        </p:txBody>
      </p:sp>
      <p:sp>
        <p:nvSpPr>
          <p:cNvPr id="45059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Start RoboHelp and open the project.</a:t>
            </a:r>
          </a:p>
          <a:p>
            <a:pPr lvl="1"/>
            <a:r>
              <a:rPr lang="en-US" smtClean="0"/>
              <a:t>This time you should not see the message about the CPD file since you deleted it.</a:t>
            </a:r>
          </a:p>
          <a:p>
            <a:pPr lvl="1"/>
            <a:r>
              <a:rPr lang="en-US" smtClean="0"/>
              <a:t>When you open the project, a new CPD file will be created.</a:t>
            </a:r>
          </a:p>
          <a:p>
            <a:r>
              <a:rPr lang="en-US" smtClean="0"/>
              <a:t>On the Project Manager pod, delete the reference to the FrameMaker book file.</a:t>
            </a:r>
          </a:p>
          <a:p>
            <a:r>
              <a:rPr lang="en-US" smtClean="0"/>
              <a:t>Reimport the FrameMaker book file by reference.</a:t>
            </a:r>
          </a:p>
          <a:p>
            <a:pPr lvl="1"/>
            <a:r>
              <a:rPr lang="en-US" smtClean="0"/>
              <a:t>You will likely need to redo your import settings and maps for the FrameMaker file.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62100" y="2079625"/>
            <a:ext cx="4730750" cy="1249363"/>
          </a:xfrm>
        </p:spPr>
        <p:txBody>
          <a:bodyPr/>
          <a:lstStyle/>
          <a:p>
            <a:pPr algn="l" eaLnBrk="1" hangingPunct="1"/>
            <a:r>
              <a:rPr lang="en-US" sz="3700" baseline="4000" smtClean="0"/>
              <a:t>Adobe Technical </a:t>
            </a:r>
            <a:br>
              <a:rPr lang="en-US" sz="3700" baseline="4000" smtClean="0"/>
            </a:br>
            <a:r>
              <a:rPr lang="en-US" sz="3700" baseline="4000" smtClean="0"/>
              <a:t>Communication Suite 2 </a:t>
            </a:r>
            <a:r>
              <a:rPr lang="en-US" sz="4500" baseline="6000" smtClean="0"/>
              <a:t/>
            </a:r>
            <a:br>
              <a:rPr lang="en-US" sz="4500" baseline="6000" smtClean="0"/>
            </a:br>
            <a:r>
              <a:rPr lang="en-US" sz="1800" smtClean="0"/>
              <a:t>Integration Jumpstart</a:t>
            </a:r>
            <a:r>
              <a:rPr lang="en-US" sz="2000" smtClean="0"/>
              <a:t> 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62100" y="3527425"/>
            <a:ext cx="4621213" cy="1490663"/>
          </a:xfrm>
        </p:spPr>
        <p:txBody>
          <a:bodyPr/>
          <a:lstStyle/>
          <a:p>
            <a:pPr algn="l" eaLnBrk="1" hangingPunct="1"/>
            <a:r>
              <a:rPr lang="en-US" sz="1500" dirty="0" smtClean="0"/>
              <a:t>Presented by Biff </a:t>
            </a:r>
            <a:r>
              <a:rPr lang="en-US" sz="1500" dirty="0" err="1" smtClean="0"/>
              <a:t>Bifferson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/>
              <a:t>South River Technologies</a:t>
            </a:r>
            <a:br>
              <a:rPr lang="en-US" sz="1500" dirty="0" smtClean="0"/>
            </a:b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>
                <a:hlinkClick r:id="rId3"/>
              </a:rPr>
              <a:t>www.southrivertechnologies.com</a:t>
            </a:r>
            <a:r>
              <a:rPr lang="en-US" sz="1500" dirty="0" smtClean="0"/>
              <a:t> | bbiff@srt.com</a:t>
            </a:r>
          </a:p>
        </p:txBody>
      </p:sp>
      <p:sp>
        <p:nvSpPr>
          <p:cNvPr id="46084" name="WordArt 10"/>
          <p:cNvSpPr>
            <a:spLocks noChangeArrowheads="1" noChangeShapeType="1" noTextEdit="1"/>
          </p:cNvSpPr>
          <p:nvPr/>
        </p:nvSpPr>
        <p:spPr bwMode="auto">
          <a:xfrm rot="-1134509">
            <a:off x="190500" y="1089025"/>
            <a:ext cx="4994275" cy="15811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216476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"That's All Folks..."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TCS Workflow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Create FrameMaker templates, chapters and books.</a:t>
            </a:r>
          </a:p>
          <a:p>
            <a:pPr eaLnBrk="1" hangingPunct="1"/>
            <a:r>
              <a:rPr lang="en-US" dirty="0" smtClean="0"/>
              <a:t>“Clean” and import Word documents into FrameMaker via Copy into Document.</a:t>
            </a:r>
          </a:p>
          <a:p>
            <a:pPr lvl="1" eaLnBrk="1" hangingPunct="1"/>
            <a:r>
              <a:rPr lang="en-US" dirty="0" smtClean="0"/>
              <a:t>Won’t completely eliminate Microsoft Word from the workflow. </a:t>
            </a:r>
          </a:p>
          <a:p>
            <a:pPr lvl="1" eaLnBrk="1" hangingPunct="1"/>
            <a:r>
              <a:rPr lang="en-US" dirty="0" smtClean="0"/>
              <a:t>“Clean” Word documents import nicely into FrameMaker (and RoboHelp).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TCS Workflow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Import images into FrameMaker by Reference.</a:t>
            </a:r>
          </a:p>
          <a:p>
            <a:pPr eaLnBrk="1" hangingPunct="1"/>
            <a:r>
              <a:rPr lang="en-US" dirty="0" smtClean="0"/>
              <a:t>Create the Captivate lessons (projects).</a:t>
            </a:r>
          </a:p>
          <a:p>
            <a:pPr eaLnBrk="1" hangingPunct="1"/>
            <a:r>
              <a:rPr lang="en-US" dirty="0" smtClean="0"/>
              <a:t>Publish and then import the Captivate lessons into FrameMaker by Reference.</a:t>
            </a:r>
          </a:p>
          <a:p>
            <a:pPr lvl="1" eaLnBrk="1" hangingPunct="1"/>
            <a:r>
              <a:rPr lang="en-US" dirty="0" smtClean="0"/>
              <a:t>You’d publish your Captivate projects as Flash SWFs and import them into FrameMaker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TCS Workflow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err="1" smtClean="0"/>
              <a:t>FrameMaker</a:t>
            </a:r>
            <a:r>
              <a:rPr lang="en-US" dirty="0" smtClean="0"/>
              <a:t> books will be imported into a </a:t>
            </a:r>
            <a:r>
              <a:rPr lang="en-US" dirty="0" err="1" smtClean="0"/>
              <a:t>RoboHelp</a:t>
            </a:r>
            <a:r>
              <a:rPr lang="en-US" dirty="0" smtClean="0"/>
              <a:t> by Reference.</a:t>
            </a:r>
          </a:p>
          <a:p>
            <a:pPr lvl="1" eaLnBrk="1" hangingPunct="1"/>
            <a:r>
              <a:rPr lang="en-US" dirty="0" smtClean="0"/>
              <a:t>Import the </a:t>
            </a:r>
            <a:r>
              <a:rPr lang="en-US" dirty="0" err="1" smtClean="0"/>
              <a:t>FrameMaker</a:t>
            </a:r>
            <a:r>
              <a:rPr lang="en-US" dirty="0" smtClean="0"/>
              <a:t> files into </a:t>
            </a:r>
            <a:r>
              <a:rPr lang="en-US" dirty="0" err="1" smtClean="0"/>
              <a:t>RoboHelp</a:t>
            </a:r>
            <a:r>
              <a:rPr lang="en-US" dirty="0" smtClean="0"/>
              <a:t> by Reference</a:t>
            </a:r>
          </a:p>
          <a:p>
            <a:pPr lvl="1" eaLnBrk="1" hangingPunct="1"/>
            <a:r>
              <a:rPr lang="en-US" dirty="0" smtClean="0"/>
              <a:t>Map styles, set up pagination and image quality</a:t>
            </a:r>
          </a:p>
          <a:p>
            <a:pPr eaLnBrk="1" hangingPunct="1"/>
            <a:r>
              <a:rPr lang="en-US" dirty="0" smtClean="0"/>
              <a:t>Update the Captivate content from within a </a:t>
            </a:r>
            <a:r>
              <a:rPr lang="en-US" dirty="0" err="1" smtClean="0"/>
              <a:t>FrameMaker</a:t>
            </a:r>
            <a:r>
              <a:rPr lang="en-US" dirty="0" smtClean="0"/>
              <a:t> document.</a:t>
            </a:r>
          </a:p>
          <a:p>
            <a:pPr eaLnBrk="1" hangingPunct="1"/>
            <a:r>
              <a:rPr lang="en-US" dirty="0" smtClean="0"/>
              <a:t>Update </a:t>
            </a:r>
            <a:r>
              <a:rPr lang="en-US" dirty="0" err="1" smtClean="0"/>
              <a:t>FrameMaker</a:t>
            </a:r>
            <a:r>
              <a:rPr lang="en-US" dirty="0" smtClean="0"/>
              <a:t> book files and generate the book.</a:t>
            </a:r>
          </a:p>
          <a:p>
            <a:pPr eaLnBrk="1" hangingPunct="1"/>
            <a:r>
              <a:rPr lang="en-US" dirty="0" smtClean="0"/>
              <a:t>Update the references to the </a:t>
            </a:r>
            <a:r>
              <a:rPr lang="en-US" dirty="0" err="1" smtClean="0"/>
              <a:t>FrameMaker</a:t>
            </a:r>
            <a:r>
              <a:rPr lang="en-US" dirty="0" smtClean="0"/>
              <a:t> content within the </a:t>
            </a:r>
            <a:r>
              <a:rPr lang="en-US" dirty="0" err="1" smtClean="0"/>
              <a:t>RoboHelp</a:t>
            </a:r>
            <a:r>
              <a:rPr lang="en-US" dirty="0" smtClean="0"/>
              <a:t> project.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RoboHelp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Help authoring tool (HAT)</a:t>
            </a:r>
          </a:p>
          <a:p>
            <a:pPr eaLnBrk="1" hangingPunct="1"/>
            <a:r>
              <a:rPr lang="en-US" smtClean="0"/>
              <a:t>Most Web-based and desktop applications are complex enough to warrant a comprehensive Help system</a:t>
            </a:r>
          </a:p>
          <a:p>
            <a:pPr eaLnBrk="1" hangingPunct="1"/>
            <a:r>
              <a:rPr lang="en-US" smtClean="0"/>
              <a:t>One of the most common reasons people choose to deliver online Help is because it provides navigational benefits to end users and project management and organizational features for authors.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RoboHelp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When it comes to integrating the applications found in the suite, RoboHelp’s role is important but minimal when compared to FrameMaker</a:t>
            </a:r>
          </a:p>
          <a:p>
            <a:r>
              <a:rPr lang="en-US" smtClean="0"/>
              <a:t>All you’ll need to do in RoboHelp is create or open an existing project</a:t>
            </a:r>
          </a:p>
          <a:p>
            <a:r>
              <a:rPr lang="en-US" smtClean="0"/>
              <a:t>Then you’ll import the FrameMaker content into the RoboHelp project by Reference</a:t>
            </a:r>
          </a:p>
        </p:txBody>
      </p:sp>
    </p:spTree>
  </p:cSld>
  <p:clrMapOvr>
    <a:masterClrMapping/>
  </p:clrMapOvr>
  <p:transition spd="slow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dobe Technical &amp;#x0D;&amp;#x0A;Communication Suite 2&amp;#x0D;&amp;#x0A;Integration Jumpstart &amp;quot;&quot;/&gt;&lt;property id=&quot;20307&quot; value=&quot;256&quot;/&gt;&lt;/object&gt;&lt;object type=&quot;3&quot; unique_id=&quot;10061&quot;&gt;&lt;property id=&quot;20148&quot; value=&quot;5&quot;/&gt;&lt;property id=&quot;20300&quot; value=&quot;Slide 43 - &amp;quot;Adobe Technical &amp;#x0D;&amp;#x0A;Communication Suite 2 &amp;#x0D;&amp;#x0A;Integration Jumpstart &amp;quot;&quot;/&gt;&lt;property id=&quot;20307&quot; value=&quot;311&quot;/&gt;&lt;/object&gt;&lt;object type=&quot;3&quot; unique_id=&quot;10563&quot;&gt;&lt;property id=&quot;20148&quot; value=&quot;5&quot;/&gt;&lt;property id=&quot;20300&quot; value=&quot;Slide 11 - &amp;quot;PhotoShop&amp;quot;&quot;/&gt;&lt;property id=&quot;20307&quot; value=&quot;315&quot;/&gt;&lt;/object&gt;&lt;object type=&quot;3&quot; unique_id=&quot;10715&quot;&gt;&lt;property id=&quot;20148&quot; value=&quot;5&quot;/&gt;&lt;property id=&quot;20300&quot; value=&quot;Slide 2 - &amp;quot;What is the TCS?&amp;quot;&quot;/&gt;&lt;property id=&quot;20307&quot; value=&quot;327&quot;/&gt;&lt;/object&gt;&lt;object type=&quot;3&quot; unique_id=&quot;10716&quot;&gt;&lt;property id=&quot;20148&quot; value=&quot;5&quot;/&gt;&lt;property id=&quot;20300&quot; value=&quot;Slide 3 - &amp;quot;The Production Lines: Blurring&amp;quot;&quot;/&gt;&lt;property id=&quot;20307&quot; value=&quot;328&quot;/&gt;&lt;/object&gt;&lt;object type=&quot;3&quot; unique_id=&quot;10717&quot;&gt;&lt;property id=&quot;20148&quot; value=&quot;5&quot;/&gt;&lt;property id=&quot;20300&quot; value=&quot;Slide 4 - &amp;quot;Why is the TCS Important?&amp;quot;&quot;/&gt;&lt;property id=&quot;20307&quot; value=&quot;329&quot;/&gt;&lt;/object&gt;&lt;object type=&quot;3&quot; unique_id=&quot;10718&quot;&gt;&lt;property id=&quot;20148&quot; value=&quot;5&quot;/&gt;&lt;property id=&quot;20300&quot; value=&quot;Slide 5 - &amp;quot;The TCS Workflow&amp;quot;&quot;/&gt;&lt;property id=&quot;20307&quot; value=&quot;330&quot;/&gt;&lt;/object&gt;&lt;object type=&quot;3&quot; unique_id=&quot;10719&quot;&gt;&lt;property id=&quot;20148&quot; value=&quot;5&quot;/&gt;&lt;property id=&quot;20300&quot; value=&quot;Slide 7 - &amp;quot;The TCS Workflow&amp;quot;&quot;/&gt;&lt;property id=&quot;20307&quot; value=&quot;331&quot;/&gt;&lt;/object&gt;&lt;object type=&quot;3&quot; unique_id=&quot;10720&quot;&gt;&lt;property id=&quot;20148&quot; value=&quot;5&quot;/&gt;&lt;property id=&quot;20300&quot; value=&quot;Slide 12 - &amp;quot;FrameMaker&amp;quot;&quot;/&gt;&lt;property id=&quot;20307&quot; value=&quot;322&quot;/&gt;&lt;/object&gt;&lt;object type=&quot;3&quot; unique_id=&quot;10721&quot;&gt;&lt;property id=&quot;20148&quot; value=&quot;5&quot;/&gt;&lt;property id=&quot;20300&quot; value=&quot;Slide 14 - &amp;quot;Acrobat&amp;quot;&quot;/&gt;&lt;property id=&quot;20307&quot; value=&quot;323&quot;/&gt;&lt;/object&gt;&lt;object type=&quot;3&quot; unique_id=&quot;10881&quot;&gt;&lt;property id=&quot;20148&quot; value=&quot;5&quot;/&gt;&lt;property id=&quot;20300&quot; value=&quot;Slide 10 - &amp;quot;Captivate&amp;quot;&quot;/&gt;&lt;property id=&quot;20307&quot; value=&quot;334&quot;/&gt;&lt;/object&gt;&lt;object type=&quot;3&quot; unique_id=&quot;11072&quot;&gt;&lt;property id=&quot;20148&quot; value=&quot;5&quot;/&gt;&lt;property id=&quot;20300&quot; value=&quot;Slide 8 - &amp;quot;RoboHelp&amp;quot;&quot;/&gt;&lt;property id=&quot;20307&quot; value=&quot;335&quot;/&gt;&lt;/object&gt;&lt;object type=&quot;3&quot; unique_id=&quot;11302&quot;&gt;&lt;property id=&quot;20148&quot; value=&quot;5&quot;/&gt;&lt;property id=&quot;20300&quot; value=&quot;Slide 6 - &amp;quot;The TCS Workflow&amp;quot;&quot;/&gt;&lt;property id=&quot;20307&quot; value=&quot;336&quot;/&gt;&lt;/object&gt;&lt;object type=&quot;3&quot; unique_id=&quot;11463&quot;&gt;&lt;property id=&quot;20148&quot; value=&quot;5&quot;/&gt;&lt;property id=&quot;20300&quot; value=&quot;Slide 16 - &amp;quot;The Integration Process&amp;quot;&quot;/&gt;&lt;property id=&quot;20307&quot; value=&quot;337&quot;/&gt;&lt;/object&gt;&lt;object type=&quot;3&quot; unique_id=&quot;11464&quot;&gt;&lt;property id=&quot;20148&quot; value=&quot;5&quot;/&gt;&lt;property id=&quot;20300&quot; value=&quot;Slide 17 - &amp;quot;The Integration Process, continued&amp;quot;&quot;/&gt;&lt;property id=&quot;20307&quot; value=&quot;338&quot;/&gt;&lt;/object&gt;&lt;object type=&quot;3&quot; unique_id=&quot;11575&quot;&gt;&lt;property id=&quot;20148&quot; value=&quot;5&quot;/&gt;&lt;property id=&quot;20300&quot; value=&quot;Slide 18 - &amp;quot;Publish a Captivate Project&amp;quot;&quot;/&gt;&lt;property id=&quot;20307&quot; value=&quot;339&quot;/&gt;&lt;/object&gt;&lt;object type=&quot;3&quot; unique_id=&quot;11576&quot;&gt;&lt;property id=&quot;20148&quot; value=&quot;5&quot;/&gt;&lt;property id=&quot;20300&quot; value=&quot;Slide 22 - &amp;quot;Import a Published Captivate SWF Into FrameMaker&amp;quot;&quot;/&gt;&lt;property id=&quot;20307&quot; value=&quot;340&quot;/&gt;&lt;/object&gt;&lt;object type=&quot;3&quot; unique_id=&quot;11577&quot;&gt;&lt;property id=&quot;20148&quot; value=&quot;5&quot;/&gt;&lt;property id=&quot;20300&quot; value=&quot;Slide 26 - &amp;quot;Edit a Captivate Project Through FrameMaker&amp;quot;&quot;/&gt;&lt;property id=&quot;20307&quot; value=&quot;341&quot;/&gt;&lt;/object&gt;&lt;object type=&quot;3&quot; unique_id=&quot;12153&quot;&gt;&lt;property id=&quot;20148&quot; value=&quot;5&quot;/&gt;&lt;property id=&quot;20300&quot; value=&quot;Slide 27 - &amp;quot;Create an Interactive PDF&amp;quot;&quot;/&gt;&lt;property id=&quot;20307&quot; value=&quot;342&quot;/&gt;&lt;/object&gt;&lt;object type=&quot;3&quot; unique_id=&quot;12154&quot;&gt;&lt;property id=&quot;20148&quot; value=&quot;5&quot;/&gt;&lt;property id=&quot;20300&quot; value=&quot;Slide 29 - &amp;quot;Create a New RoboHelp Project&amp;quot;&quot;/&gt;&lt;property id=&quot;20307&quot; value=&quot;343&quot;/&gt;&lt;/object&gt;&lt;object type=&quot;3&quot; unique_id=&quot;12155&quot;&gt;&lt;property id=&quot;20148&quot; value=&quot;5&quot;/&gt;&lt;property id=&quot;20300&quot; value=&quot;Slide 30 - &amp;quot;Attach a CSS to a Topic&amp;quot;&quot;/&gt;&lt;property id=&quot;20307&quot; value=&quot;344&quot;/&gt;&lt;/object&gt;&lt;object type=&quot;3&quot; unique_id=&quot;12156&quot;&gt;&lt;property id=&quot;20148&quot; value=&quot;5&quot;/&gt;&lt;property id=&quot;20300&quot; value=&quot;Slide 32 - &amp;quot;Link a FrameMaker Book Into a RoboHelp Project&amp;quot;&quot;/&gt;&lt;property id=&quot;20307&quot; value=&quot;345&quot;/&gt;&lt;/object&gt;&lt;object type=&quot;3&quot; unique_id=&quot;12157&quot;&gt;&lt;property id=&quot;20148&quot; value=&quot;5&quot;/&gt;&lt;property id=&quot;20300&quot; value=&quot;Slide 33 - &amp;quot;Map Styles&amp;quot;&quot;/&gt;&lt;property id=&quot;20307&quot; value=&quot;346&quot;/&gt;&lt;/object&gt;&lt;object type=&quot;3&quot; unique_id=&quot;12159&quot;&gt;&lt;property id=&quot;20148&quot; value=&quot;5&quot;/&gt;&lt;property id=&quot;20300&quot; value=&quot;Slide 34 - &amp;quot;Control Topic Pagination and&amp;#x0D;&amp;#x0A;Ignore Numbering&amp;quot;&quot;/&gt;&lt;property id=&quot;20307&quot; value=&quot;348&quot;/&gt;&lt;/object&gt;&lt;object type=&quot;3&quot; unique_id=&quot;12160&quot;&gt;&lt;property id=&quot;20148&quot; value=&quot;5&quot;/&gt;&lt;property id=&quot;20300&quot; value=&quot;Slide 37 - &amp;quot;Edit FrameMaker Content&amp;quot;&quot;/&gt;&lt;property id=&quot;20307&quot; value=&quot;349&quot;/&gt;&lt;/object&gt;&lt;object type=&quot;3&quot; unique_id=&quot;12161&quot;&gt;&lt;property id=&quot;20148&quot; value=&quot;5&quot;/&gt;&lt;property id=&quot;20300&quot; value=&quot;Slide 38 - &amp;quot;Add an Associated TOC and Index&amp;quot;&quot;/&gt;&lt;property id=&quot;20307&quot; value=&quot;350&quot;/&gt;&lt;/object&gt;&lt;object type=&quot;3&quot; unique_id=&quot;12162&quot;&gt;&lt;property id=&quot;20148&quot; value=&quot;5&quot;/&gt;&lt;property id=&quot;20300&quot; value=&quot;Slide 39 - &amp;quot;Assign a TOC and Index &amp;#x0D;&amp;#x0A;to a RoboHelp Layout&amp;quot;&quot;/&gt;&lt;property id=&quot;20307&quot; value=&quot;351&quot;/&gt;&lt;/object&gt;&lt;object type=&quot;3&quot; unique_id=&quot;12164&quot;&gt;&lt;property id=&quot;20148&quot; value=&quot;5&quot;/&gt;&lt;property id=&quot;20300&quot; value=&quot;Slide 40 - &amp;quot;Recover from Corrupt&amp;#x0D;&amp;#x0A;RoboHelp Project&amp;quot;&quot;/&gt;&lt;property id=&quot;20307&quot; value=&quot;353&quot;/&gt;&lt;/object&gt;&lt;object type=&quot;3&quot; unique_id=&quot;12541&quot;&gt;&lt;property id=&quot;20148&quot; value=&quot;5&quot;/&gt;&lt;property id=&quot;20300&quot; value=&quot;Slide 41 - &amp;quot;Recover from Corrupt&amp;#x0D;&amp;#x0A;RoboHelp Project&amp;quot;&quot;/&gt;&lt;property id=&quot;20307&quot; value=&quot;354&quot;/&gt;&lt;/object&gt;&lt;object type=&quot;3&quot; unique_id=&quot;12542&quot;&gt;&lt;property id=&quot;20148&quot; value=&quot;5&quot;/&gt;&lt;property id=&quot;20300&quot; value=&quot;Slide 42 - &amp;quot;Recover from Corrupt&amp;#x0D;&amp;#x0A;RoboHelp Project&amp;quot;&quot;/&gt;&lt;property id=&quot;20307&quot; value=&quot;355&quot;/&gt;&lt;/object&gt;&lt;object type=&quot;3&quot; unique_id=&quot;12894&quot;&gt;&lt;property id=&quot;20148&quot; value=&quot;5&quot;/&gt;&lt;property id=&quot;20300&quot; value=&quot;Slide 19 - &amp;quot;Publish a Captivate Project&amp;quot;&quot;/&gt;&lt;property id=&quot;20307&quot; value=&quot;356&quot;/&gt;&lt;/object&gt;&lt;object type=&quot;3&quot; unique_id=&quot;13055&quot;&gt;&lt;property id=&quot;20148&quot; value=&quot;5&quot;/&gt;&lt;property id=&quot;20300&quot; value=&quot;Slide 20 - &amp;quot;Publish a Captivate Project&amp;quot;&quot;/&gt;&lt;property id=&quot;20307&quot; value=&quot;357&quot;/&gt;&lt;/object&gt;&lt;object type=&quot;3&quot; unique_id=&quot;13179&quot;&gt;&lt;property id=&quot;20148&quot; value=&quot;5&quot;/&gt;&lt;property id=&quot;20300&quot; value=&quot;Slide 21 - &amp;quot;Publish a Captivate Project&amp;quot;&quot;/&gt;&lt;property id=&quot;20307&quot; value=&quot;358&quot;/&gt;&lt;/object&gt;&lt;object type=&quot;3&quot; unique_id=&quot;14066&quot;&gt;&lt;property id=&quot;20148&quot; value=&quot;5&quot;/&gt;&lt;property id=&quot;20300&quot; value=&quot;Slide 23 - &amp;quot;Import a Published Captivate SWF Into FrameMaker&amp;quot;&quot;/&gt;&lt;property id=&quot;20307&quot; value=&quot;360&quot;/&gt;&lt;/object&gt;&lt;object type=&quot;3&quot; unique_id=&quot;14067&quot;&gt;&lt;property id=&quot;20148&quot; value=&quot;5&quot;/&gt;&lt;property id=&quot;20300&quot; value=&quot;Slide 24 - &amp;quot;Import a Published Captivate SWF Into FrameMaker&amp;quot;&quot;/&gt;&lt;property id=&quot;20307&quot; value=&quot;359&quot;/&gt;&lt;/object&gt;&lt;object type=&quot;3&quot; unique_id=&quot;14288&quot;&gt;&lt;property id=&quot;20148&quot; value=&quot;5&quot;/&gt;&lt;property id=&quot;20300&quot; value=&quot;Slide 25 - &amp;quot;Import a Published Captivate SWF Into FrameMaker&amp;quot;&quot;/&gt;&lt;property id=&quot;20307&quot; value=&quot;361&quot;/&gt;&lt;/object&gt;&lt;object type=&quot;3&quot; unique_id=&quot;14964&quot;&gt;&lt;property id=&quot;20148&quot; value=&quot;5&quot;/&gt;&lt;property id=&quot;20300&quot; value=&quot;Slide 28 - &amp;quot;Create an Interactive PDF&amp;quot;&quot;/&gt;&lt;property id=&quot;20307&quot; value=&quot;362&quot;/&gt;&lt;/object&gt;&lt;object type=&quot;3&quot; unique_id=&quot;15759&quot;&gt;&lt;property id=&quot;20148&quot; value=&quot;5&quot;/&gt;&lt;property id=&quot;20300&quot; value=&quot;Slide 9 - &amp;quot;RoboHelp&amp;quot;&quot;/&gt;&lt;property id=&quot;20307&quot; value=&quot;365&quot;/&gt;&lt;/object&gt;&lt;object type=&quot;3&quot; unique_id=&quot;16183&quot;&gt;&lt;property id=&quot;20148&quot; value=&quot;5&quot;/&gt;&lt;property id=&quot;20300&quot; value=&quot;Slide 13 - &amp;quot;FrameMaker&amp;quot;&quot;/&gt;&lt;property id=&quot;20307&quot; value=&quot;366&quot;/&gt;&lt;/object&gt;&lt;object type=&quot;3&quot; unique_id=&quot;16678&quot;&gt;&lt;property id=&quot;20148&quot; value=&quot;5&quot;/&gt;&lt;property id=&quot;20300&quot; value=&quot;Slide 15 - &amp;quot;Acrobat&amp;quot;&quot;/&gt;&lt;property id=&quot;20307&quot; value=&quot;367&quot;/&gt;&lt;/object&gt;&lt;object type=&quot;3&quot; unique_id=&quot;17075&quot;&gt;&lt;property id=&quot;20148&quot; value=&quot;5&quot;/&gt;&lt;property id=&quot;20300&quot; value=&quot;Slide 31 - &amp;quot;Edit the CSS&amp;quot;&quot;/&gt;&lt;property id=&quot;20307&quot; value=&quot;368&quot;/&gt;&lt;/object&gt;&lt;object type=&quot;3&quot; unique_id=&quot;18240&quot;&gt;&lt;property id=&quot;20148&quot; value=&quot;5&quot;/&gt;&lt;property id=&quot;20300&quot; value=&quot;Slide 35 - &amp;quot;Convert Bulleted Content&amp;quot;&quot;/&gt;&lt;property id=&quot;20307&quot; value=&quot;369&quot;/&gt;&lt;/object&gt;&lt;object type=&quot;3&quot; unique_id=&quot;18642&quot;&gt;&lt;property id=&quot;20148&quot; value=&quot;5&quot;/&gt;&lt;property id=&quot;20300&quot; value=&quot;Slide 36 - &amp;quot;Exclude from Output&amp;quot;&quot;/&gt;&lt;property id=&quot;20307&quot; value=&quot;37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65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65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2290</Words>
  <Application>Microsoft Office PowerPoint</Application>
  <PresentationFormat>Custom</PresentationFormat>
  <Paragraphs>233</Paragraphs>
  <Slides>43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Default Design</vt:lpstr>
      <vt:lpstr>Adobe Technical  Communication Suite 2 Integration Jumpstart </vt:lpstr>
      <vt:lpstr>What is the TCS?</vt:lpstr>
      <vt:lpstr>The Production Lines: Blurring</vt:lpstr>
      <vt:lpstr>Why is the TCS Important?</vt:lpstr>
      <vt:lpstr>The TCS Workflow</vt:lpstr>
      <vt:lpstr>The TCS Workflow</vt:lpstr>
      <vt:lpstr>The TCS Workflow</vt:lpstr>
      <vt:lpstr>RoboHelp</vt:lpstr>
      <vt:lpstr>RoboHelp</vt:lpstr>
      <vt:lpstr>Captivate</vt:lpstr>
      <vt:lpstr>PhotoShop</vt:lpstr>
      <vt:lpstr>FrameMaker</vt:lpstr>
      <vt:lpstr>FrameMaker</vt:lpstr>
      <vt:lpstr>Acrobat</vt:lpstr>
      <vt:lpstr>Acrobat</vt:lpstr>
      <vt:lpstr>The Integration Process</vt:lpstr>
      <vt:lpstr>The Integration Process, continued</vt:lpstr>
      <vt:lpstr>Publish a Captivate Project</vt:lpstr>
      <vt:lpstr>Publish a Captivate Project</vt:lpstr>
      <vt:lpstr>Publish a Captivate Project</vt:lpstr>
      <vt:lpstr>Publish a Captivate Project</vt:lpstr>
      <vt:lpstr>Import a Published Captivate SWF Into FrameMaker</vt:lpstr>
      <vt:lpstr>Import a Published Captivate SWF Into FrameMaker</vt:lpstr>
      <vt:lpstr>Import a Published Captivate SWF Into FrameMaker</vt:lpstr>
      <vt:lpstr>Import a Published Captivate SWF Into FrameMaker</vt:lpstr>
      <vt:lpstr>Edit a Captivate Project Through FrameMaker</vt:lpstr>
      <vt:lpstr>Create an Interactive PDF</vt:lpstr>
      <vt:lpstr>Create an Interactive PDF</vt:lpstr>
      <vt:lpstr>Create a New RoboHelp Project</vt:lpstr>
      <vt:lpstr>Attach a CSS to a Topic</vt:lpstr>
      <vt:lpstr>Edit the CSS</vt:lpstr>
      <vt:lpstr>Link a FrameMaker Book Into a RoboHelp Project</vt:lpstr>
      <vt:lpstr>Map Styles</vt:lpstr>
      <vt:lpstr>Control Topic Pagination and Ignore Numbering</vt:lpstr>
      <vt:lpstr>Convert Bulleted Content</vt:lpstr>
      <vt:lpstr>Exclude from Output</vt:lpstr>
      <vt:lpstr>Edit FrameMaker Content</vt:lpstr>
      <vt:lpstr>Add an Associated TOC and Index</vt:lpstr>
      <vt:lpstr>Assign a TOC and Index  to a RoboHelp Layout</vt:lpstr>
      <vt:lpstr>Recover from Corrupt RoboHelp Project</vt:lpstr>
      <vt:lpstr>Recover from Corrupt RoboHelp Project</vt:lpstr>
      <vt:lpstr>Recover from Corrupt RoboHelp Project</vt:lpstr>
      <vt:lpstr>Adobe Technical  Communication Suite 2  Integration Jumpstart </vt:lpstr>
    </vt:vector>
  </TitlesOfParts>
  <Company>IconLogic,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Siegel</dc:creator>
  <cp:lastModifiedBy>Lola Tangle</cp:lastModifiedBy>
  <cp:revision>353</cp:revision>
  <dcterms:created xsi:type="dcterms:W3CDTF">2010-01-29T21:34:05Z</dcterms:created>
  <dcterms:modified xsi:type="dcterms:W3CDTF">2010-01-29T21:34:30Z</dcterms:modified>
</cp:coreProperties>
</file>