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8"/>
  </p:notesMasterIdLst>
  <p:sldIdLst>
    <p:sldId id="281" r:id="rId2"/>
    <p:sldId id="282" r:id="rId3"/>
    <p:sldId id="285" r:id="rId4"/>
    <p:sldId id="286" r:id="rId5"/>
    <p:sldId id="287" r:id="rId6"/>
    <p:sldId id="283" r:id="rId7"/>
    <p:sldId id="284"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5" r:id="rId24"/>
    <p:sldId id="304" r:id="rId25"/>
    <p:sldId id="306" r:id="rId26"/>
    <p:sldId id="307" r:id="rId27"/>
  </p:sldIdLst>
  <p:sldSz cx="7626350" cy="5715000"/>
  <p:notesSz cx="6858000" cy="9144000"/>
  <p:embeddedFontLst>
    <p:embeddedFont>
      <p:font typeface="Impact" panose="020B0806030902050204" pitchFamily="34" charset="0"/>
      <p:regular r:id="rId29"/>
    </p:embeddedFont>
  </p:embeddedFontLst>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yl Landes" initials="CL" lastIdx="6" clrIdx="0">
    <p:extLst>
      <p:ext uri="{19B8F6BF-5375-455C-9EA6-DF929625EA0E}">
        <p15:presenceInfo xmlns:p15="http://schemas.microsoft.com/office/powerpoint/2012/main" userId="Cheryl Land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3AB16"/>
    <a:srgbClr val="D93240"/>
    <a:srgbClr val="717175"/>
    <a:srgbClr val="404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571" autoAdjust="0"/>
  </p:normalViewPr>
  <p:slideViewPr>
    <p:cSldViewPr showGuides="1">
      <p:cViewPr varScale="1">
        <p:scale>
          <a:sx n="63" d="100"/>
          <a:sy n="63" d="100"/>
        </p:scale>
        <p:origin x="1110" y="60"/>
      </p:cViewPr>
      <p:guideLst>
        <p:guide orient="horz" pos="1800"/>
        <p:guide pos="2402"/>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D8A3C4A6-D114-4773-A6B9-3DD2E39D3C4D}" type="datetimeFigureOut">
              <a:rPr lang="en-US" smtClean="0"/>
              <a:pPr/>
              <a:t>7/18/2019</a:t>
            </a:fld>
            <a:endParaRPr lang="en-US" dirty="0"/>
          </a:p>
        </p:txBody>
      </p:sp>
      <p:sp>
        <p:nvSpPr>
          <p:cNvPr id="4" name="Slide Image Placeholder 3"/>
          <p:cNvSpPr>
            <a:spLocks noGrp="1" noRot="1" noChangeAspect="1"/>
          </p:cNvSpPr>
          <p:nvPr>
            <p:ph type="sldImg" idx="2"/>
          </p:nvPr>
        </p:nvSpPr>
        <p:spPr>
          <a:xfrm>
            <a:off x="1141413" y="685800"/>
            <a:ext cx="457517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089FDC75-800B-47ED-8F4C-03E74896E60E}" type="slidenum">
              <a:rPr lang="en-US" smtClean="0"/>
              <a:pPr/>
              <a:t>‹#›</a:t>
            </a:fld>
            <a:endParaRPr lang="en-US" dirty="0"/>
          </a:p>
        </p:txBody>
      </p:sp>
    </p:spTree>
    <p:extLst>
      <p:ext uri="{BB962C8B-B14F-4D97-AF65-F5344CB8AC3E}">
        <p14:creationId xmlns:p14="http://schemas.microsoft.com/office/powerpoint/2010/main" val="1513790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This help system has been developed to assist</a:t>
            </a:r>
            <a:r>
              <a:rPr lang="en-US" sz="1200" kern="1200" baseline="0" dirty="0">
                <a:solidFill>
                  <a:schemeClr val="tx1"/>
                </a:solidFill>
                <a:effectLst/>
                <a:ea typeface="+mn-ea"/>
                <a:cs typeface="+mn-cs"/>
              </a:rPr>
              <a:t> Super Simplistic Solutions, Inc’s </a:t>
            </a:r>
            <a:r>
              <a:rPr lang="en-US" sz="1200" kern="1200" dirty="0">
                <a:solidFill>
                  <a:schemeClr val="tx1"/>
                </a:solidFill>
                <a:effectLst/>
                <a:ea typeface="+mn-ea"/>
                <a:cs typeface="+mn-cs"/>
              </a:rPr>
              <a:t>employees in understanding the general operation of Super Simplistic Solutions, Inc and its present policies and procedures.</a:t>
            </a:r>
          </a:p>
        </p:txBody>
      </p:sp>
      <p:sp>
        <p:nvSpPr>
          <p:cNvPr id="4" name="Slide Number Placeholder 3"/>
          <p:cNvSpPr>
            <a:spLocks noGrp="1"/>
          </p:cNvSpPr>
          <p:nvPr>
            <p:ph type="sldNum" sz="quarter" idx="10"/>
          </p:nvPr>
        </p:nvSpPr>
        <p:spPr/>
        <p:txBody>
          <a:bodyPr/>
          <a:lstStyle/>
          <a:p>
            <a:fld id="{089FDC75-800B-47ED-8F4C-03E74896E60E}" type="slidenum">
              <a:rPr lang="en-US" smtClean="0"/>
              <a:t>1</a:t>
            </a:fld>
            <a:endParaRPr lang="en-US"/>
          </a:p>
        </p:txBody>
      </p:sp>
    </p:spTree>
    <p:extLst>
      <p:ext uri="{BB962C8B-B14F-4D97-AF65-F5344CB8AC3E}">
        <p14:creationId xmlns:p14="http://schemas.microsoft.com/office/powerpoint/2010/main" val="1060402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should notify your supervisor in writing at the earliest possible date of intent to request leave. The request should state the reason for leave, indicate the anticipated length of absence, and be accompanied by applicable documents (physician's statement, letter of acceptance from college, etc.).</a:t>
            </a:r>
          </a:p>
        </p:txBody>
      </p:sp>
      <p:sp>
        <p:nvSpPr>
          <p:cNvPr id="4" name="Slide Number Placeholder 3"/>
          <p:cNvSpPr>
            <a:spLocks noGrp="1"/>
          </p:cNvSpPr>
          <p:nvPr>
            <p:ph type="sldNum" sz="quarter" idx="10"/>
          </p:nvPr>
        </p:nvSpPr>
        <p:spPr/>
        <p:txBody>
          <a:bodyPr/>
          <a:lstStyle/>
          <a:p>
            <a:fld id="{089FDC75-800B-47ED-8F4C-03E74896E60E}" type="slidenum">
              <a:rPr lang="en-US" smtClean="0"/>
              <a:t>10</a:t>
            </a:fld>
            <a:endParaRPr lang="en-US"/>
          </a:p>
        </p:txBody>
      </p:sp>
    </p:spTree>
    <p:extLst>
      <p:ext uri="{BB962C8B-B14F-4D97-AF65-F5344CB8AC3E}">
        <p14:creationId xmlns:p14="http://schemas.microsoft.com/office/powerpoint/2010/main" val="1394117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No overtime may be worked without the approval of your direct supervisor.</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11</a:t>
            </a:fld>
            <a:endParaRPr lang="en-US"/>
          </a:p>
        </p:txBody>
      </p:sp>
    </p:spTree>
    <p:extLst>
      <p:ext uri="{BB962C8B-B14F-4D97-AF65-F5344CB8AC3E}">
        <p14:creationId xmlns:p14="http://schemas.microsoft.com/office/powerpoint/2010/main" val="412725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Overtime will be paid to all hourly employees for all hours worked in excess of 40 hours in a 1-week timeframe. Overtime will be paid at the rate of time and one-half your regular rate of pay.</a:t>
            </a:r>
          </a:p>
        </p:txBody>
      </p:sp>
      <p:sp>
        <p:nvSpPr>
          <p:cNvPr id="4" name="Slide Number Placeholder 3"/>
          <p:cNvSpPr>
            <a:spLocks noGrp="1"/>
          </p:cNvSpPr>
          <p:nvPr>
            <p:ph type="sldNum" sz="quarter" idx="10"/>
          </p:nvPr>
        </p:nvSpPr>
        <p:spPr/>
        <p:txBody>
          <a:bodyPr/>
          <a:lstStyle/>
          <a:p>
            <a:fld id="{089FDC75-800B-47ED-8F4C-03E74896E60E}" type="slidenum">
              <a:rPr lang="en-US" smtClean="0"/>
              <a:t>12</a:t>
            </a:fld>
            <a:endParaRPr lang="en-US"/>
          </a:p>
        </p:txBody>
      </p:sp>
    </p:spTree>
    <p:extLst>
      <p:ext uri="{BB962C8B-B14F-4D97-AF65-F5344CB8AC3E}">
        <p14:creationId xmlns:p14="http://schemas.microsoft.com/office/powerpoint/2010/main" val="1591835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Salaried employees are expected to work the hours necessary to accomplish their duties. Compensatory time may be offered to salaried employees. The purpose of compensatory time is not to provide additional vacation or leave time. It is provided to alleviate the short-term stress resulting from working additional hours. Compensatory time should not be charged for such things as professional reading or outside professional meetings. Your department manager will determine, based on overtime worked, the appropriate and applicable amount of compensatory time.</a:t>
            </a:r>
          </a:p>
        </p:txBody>
      </p:sp>
      <p:sp>
        <p:nvSpPr>
          <p:cNvPr id="4" name="Slide Number Placeholder 3"/>
          <p:cNvSpPr>
            <a:spLocks noGrp="1"/>
          </p:cNvSpPr>
          <p:nvPr>
            <p:ph type="sldNum" sz="quarter" idx="10"/>
          </p:nvPr>
        </p:nvSpPr>
        <p:spPr/>
        <p:txBody>
          <a:bodyPr/>
          <a:lstStyle/>
          <a:p>
            <a:fld id="{089FDC75-800B-47ED-8F4C-03E74896E60E}" type="slidenum">
              <a:rPr lang="en-US" smtClean="0"/>
              <a:t>13</a:t>
            </a:fld>
            <a:endParaRPr lang="en-US"/>
          </a:p>
        </p:txBody>
      </p:sp>
    </p:spTree>
    <p:extLst>
      <p:ext uri="{BB962C8B-B14F-4D97-AF65-F5344CB8AC3E}">
        <p14:creationId xmlns:p14="http://schemas.microsoft.com/office/powerpoint/2010/main" val="3320821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Our work week is Monday through Sunday.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14</a:t>
            </a:fld>
            <a:endParaRPr lang="en-US"/>
          </a:p>
        </p:txBody>
      </p:sp>
    </p:spTree>
    <p:extLst>
      <p:ext uri="{BB962C8B-B14F-4D97-AF65-F5344CB8AC3E}">
        <p14:creationId xmlns:p14="http://schemas.microsoft.com/office/powerpoint/2010/main" val="2949534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paid biweekly on Wednesdays. Checks are distributed after 2:00 p.m.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15</a:t>
            </a:fld>
            <a:endParaRPr lang="en-US"/>
          </a:p>
        </p:txBody>
      </p:sp>
    </p:spTree>
    <p:extLst>
      <p:ext uri="{BB962C8B-B14F-4D97-AF65-F5344CB8AC3E}">
        <p14:creationId xmlns:p14="http://schemas.microsoft.com/office/powerpoint/2010/main" val="956681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law requires that an accurate record be kept of the time you work. You must complete timesheets daily and turn them in to your supervisor every Monday morning. Failure to complete and turn in a time sheet will result in delaying your paycheck until the following pay period.</a:t>
            </a:r>
          </a:p>
        </p:txBody>
      </p:sp>
      <p:sp>
        <p:nvSpPr>
          <p:cNvPr id="4" name="Slide Number Placeholder 3"/>
          <p:cNvSpPr>
            <a:spLocks noGrp="1"/>
          </p:cNvSpPr>
          <p:nvPr>
            <p:ph type="sldNum" sz="quarter" idx="10"/>
          </p:nvPr>
        </p:nvSpPr>
        <p:spPr/>
        <p:txBody>
          <a:bodyPr/>
          <a:lstStyle/>
          <a:p>
            <a:fld id="{089FDC75-800B-47ED-8F4C-03E74896E60E}" type="slidenum">
              <a:rPr lang="en-US" smtClean="0"/>
              <a:t>16</a:t>
            </a:fld>
            <a:endParaRPr lang="en-US"/>
          </a:p>
        </p:txBody>
      </p:sp>
    </p:spTree>
    <p:extLst>
      <p:ext uri="{BB962C8B-B14F-4D97-AF65-F5344CB8AC3E}">
        <p14:creationId xmlns:p14="http://schemas.microsoft.com/office/powerpoint/2010/main" val="3041980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enroll in the</a:t>
            </a:r>
            <a:r>
              <a:rPr lang="en-US" sz="1200" kern="1200" baseline="0" dirty="0">
                <a:solidFill>
                  <a:schemeClr val="tx1"/>
                </a:solidFill>
                <a:effectLst/>
                <a:ea typeface="+mn-ea"/>
                <a:cs typeface="+mn-cs"/>
              </a:rPr>
              <a:t> Super Simplistic Solutions, Inc </a:t>
            </a:r>
            <a:r>
              <a:rPr lang="en-US" sz="1200" kern="1200" dirty="0">
                <a:solidFill>
                  <a:schemeClr val="tx1"/>
                </a:solidFill>
                <a:effectLst/>
                <a:ea typeface="+mn-ea"/>
                <a:cs typeface="+mn-cs"/>
              </a:rPr>
              <a:t>401(k) Plan if you are </a:t>
            </a:r>
            <a:r>
              <a:rPr lang="en-US" sz="1200" b="1" kern="1200" dirty="0">
                <a:solidFill>
                  <a:schemeClr val="tx1"/>
                </a:solidFill>
                <a:effectLst/>
                <a:ea typeface="+mn-ea"/>
                <a:cs typeface="+mn-cs"/>
              </a:rPr>
              <a:t>21 years or older</a:t>
            </a:r>
            <a:r>
              <a:rPr lang="en-US" sz="1200" kern="1200" dirty="0">
                <a:solidFill>
                  <a:schemeClr val="tx1"/>
                </a:solidFill>
                <a:effectLst/>
                <a:ea typeface="+mn-ea"/>
                <a:cs typeface="+mn-cs"/>
              </a:rPr>
              <a:t> and have completed one year of service with a minimum of 1,000 hours, beginning with your hire date. The plan allows you make pre-tax contributions to your account through automatic payroll deductions. For each dollar you contribute, Super Simplistic Solutions, Inc will match 50 cents to a maximum of salary reduction not to exceed $3000. </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17</a:t>
            </a:fld>
            <a:endParaRPr lang="en-US"/>
          </a:p>
        </p:txBody>
      </p:sp>
    </p:spTree>
    <p:extLst>
      <p:ext uri="{BB962C8B-B14F-4D97-AF65-F5344CB8AC3E}">
        <p14:creationId xmlns:p14="http://schemas.microsoft.com/office/powerpoint/2010/main" val="285824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provide a comprehensive workers compensation insurance plan at no cost to employees. This plan covers any injury or illness sustained in the course of employment that requires medical, surgical, or hospital treatment. Subject to applicable legal requirements, workers compensation insurance provides benefits after a short waiting period or, if the employee is hospitalized, immediately.</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18</a:t>
            </a:fld>
            <a:endParaRPr lang="en-US"/>
          </a:p>
        </p:txBody>
      </p:sp>
    </p:spTree>
    <p:extLst>
      <p:ext uri="{BB962C8B-B14F-4D97-AF65-F5344CB8AC3E}">
        <p14:creationId xmlns:p14="http://schemas.microsoft.com/office/powerpoint/2010/main" val="164388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Super Simplistic Solutions, Inc recognizes that a wide range of personal problems can affect an employee's job performance. Examples of such problems include marital or family distress, emotional difficulties, alcohol and/or drug abuse, and financial or legal problems. The purpose of the Employee Assistance Program (EAP) is to help you resolve your problems and to minimize their impact on job performance. The program is designed to identify the problem, offer short-term counseling, and direct you to any further assistance necessary.</a:t>
            </a:r>
          </a:p>
        </p:txBody>
      </p:sp>
      <p:sp>
        <p:nvSpPr>
          <p:cNvPr id="4" name="Slide Number Placeholder 3"/>
          <p:cNvSpPr>
            <a:spLocks noGrp="1"/>
          </p:cNvSpPr>
          <p:nvPr>
            <p:ph type="sldNum" sz="quarter" idx="10"/>
          </p:nvPr>
        </p:nvSpPr>
        <p:spPr/>
        <p:txBody>
          <a:bodyPr/>
          <a:lstStyle/>
          <a:p>
            <a:fld id="{089FDC75-800B-47ED-8F4C-03E74896E60E}" type="slidenum">
              <a:rPr lang="en-US" smtClean="0"/>
              <a:t>19</a:t>
            </a:fld>
            <a:endParaRPr lang="en-US"/>
          </a:p>
        </p:txBody>
      </p:sp>
    </p:spTree>
    <p:extLst>
      <p:ext uri="{BB962C8B-B14F-4D97-AF65-F5344CB8AC3E}">
        <p14:creationId xmlns:p14="http://schemas.microsoft.com/office/powerpoint/2010/main" val="115675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Our mission is to continually develop the finest file management software for file collaboration, shared access and website management.</a:t>
            </a: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a:t>
            </a:fld>
            <a:endParaRPr lang="en-US"/>
          </a:p>
        </p:txBody>
      </p:sp>
    </p:spTree>
    <p:extLst>
      <p:ext uri="{BB962C8B-B14F-4D97-AF65-F5344CB8AC3E}">
        <p14:creationId xmlns:p14="http://schemas.microsoft.com/office/powerpoint/2010/main" val="307007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If you voluntarily terminate your employment with</a:t>
            </a:r>
            <a:r>
              <a:rPr lang="en-US" sz="1200" kern="1200" baseline="0" dirty="0">
                <a:solidFill>
                  <a:schemeClr val="tx1"/>
                </a:solidFill>
                <a:effectLst/>
                <a:ea typeface="+mn-ea"/>
                <a:cs typeface="+mn-cs"/>
              </a:rPr>
              <a:t> Super Simplistic Solutions, Inc</a:t>
            </a:r>
            <a:r>
              <a:rPr lang="en-US" sz="1200" kern="1200" dirty="0">
                <a:solidFill>
                  <a:schemeClr val="tx1"/>
                </a:solidFill>
                <a:effectLst/>
                <a:ea typeface="+mn-ea"/>
                <a:cs typeface="+mn-cs"/>
              </a:rPr>
              <a:t>, you are required to provide a written statement of resignation. The company requires a minimum of 2 weeks' notice. You will be required to turn in to the Human Resources Director your building security cards, keys, credit cards, and any other property belonging to Super Simplistic Solutions, Inc. Prior to departure, you will be asked to complete an exit interview.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20</a:t>
            </a:fld>
            <a:endParaRPr lang="en-US"/>
          </a:p>
        </p:txBody>
      </p:sp>
    </p:spTree>
    <p:extLst>
      <p:ext uri="{BB962C8B-B14F-4D97-AF65-F5344CB8AC3E}">
        <p14:creationId xmlns:p14="http://schemas.microsoft.com/office/powerpoint/2010/main" val="189126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are committed to ensuring the fair, equitable, and consistent treatment of our employees. The intent of disciplinary policies and procedures is to assist and encourage employees to correct their conduct and to achieve satisfactory work performance. For serious instances of misconduct, the employee can be discharged without warning. For less serious instances of misconduct or unsatisfactory work performance, the employee can be released from employment following expiration of the final notice if there is no improvement in work performance or a correction of the instance of misconduct. See the employee handbook for an outline first through final notices and discharge.</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21</a:t>
            </a:fld>
            <a:endParaRPr lang="en-US"/>
          </a:p>
        </p:txBody>
      </p:sp>
    </p:spTree>
    <p:extLst>
      <p:ext uri="{BB962C8B-B14F-4D97-AF65-F5344CB8AC3E}">
        <p14:creationId xmlns:p14="http://schemas.microsoft.com/office/powerpoint/2010/main" val="1246053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Unemployment compensation is an insurance plan provided under law to give you financial assistance when you are out of work. The company contributes to unemployment funds. You, as an employee, make no contribution. If you lose your job through no fault of your own, contact your nearest State Unemployment Office to determine whether or not you are eligible for benefits.</a:t>
            </a:r>
          </a:p>
        </p:txBody>
      </p:sp>
      <p:sp>
        <p:nvSpPr>
          <p:cNvPr id="4" name="Slide Number Placeholder 3"/>
          <p:cNvSpPr>
            <a:spLocks noGrp="1"/>
          </p:cNvSpPr>
          <p:nvPr>
            <p:ph type="sldNum" sz="quarter" idx="10"/>
          </p:nvPr>
        </p:nvSpPr>
        <p:spPr/>
        <p:txBody>
          <a:bodyPr/>
          <a:lstStyle/>
          <a:p>
            <a:fld id="{089FDC75-800B-47ED-8F4C-03E74896E60E}" type="slidenum">
              <a:rPr lang="en-US" smtClean="0"/>
              <a:t>22</a:t>
            </a:fld>
            <a:endParaRPr lang="en-US"/>
          </a:p>
        </p:txBody>
      </p:sp>
    </p:spTree>
    <p:extLst>
      <p:ext uri="{BB962C8B-B14F-4D97-AF65-F5344CB8AC3E}">
        <p14:creationId xmlns:p14="http://schemas.microsoft.com/office/powerpoint/2010/main" val="4009473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On January 1, March 1, May 1, July 1, September 1, and November 1 of each calendar year, each employee will receive 1 day of administrative leave. These administrative leave days may be used for sick days, vacation, holidays, days off during Christmas week, or bereavement leave. They must be taken in full-day increments and may not be broken into hours. Administrative leave days may only be taken as they are earned.</a:t>
            </a:r>
          </a:p>
          <a:p>
            <a:r>
              <a:rPr lang="en-US" sz="1200" kern="1200" dirty="0">
                <a:solidFill>
                  <a:schemeClr val="tx1"/>
                </a:solidFill>
                <a:effectLst/>
                <a:ea typeface="+mn-ea"/>
                <a:cs typeface="+mn-cs"/>
              </a:rPr>
              <a:t>If administrative leave days are not used during the calendar year received, they will be forfeited.</a:t>
            </a:r>
          </a:p>
          <a:p>
            <a:r>
              <a:rPr lang="en-US" sz="1200" kern="1200" dirty="0">
                <a:solidFill>
                  <a:schemeClr val="tx1"/>
                </a:solidFill>
                <a:effectLst/>
                <a:ea typeface="+mn-ea"/>
                <a:cs typeface="+mn-cs"/>
              </a:rPr>
              <a:t>Administrative leave is not paid upon termination of employment.</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23</a:t>
            </a:fld>
            <a:endParaRPr lang="en-US"/>
          </a:p>
        </p:txBody>
      </p:sp>
    </p:spTree>
    <p:extLst>
      <p:ext uri="{BB962C8B-B14F-4D97-AF65-F5344CB8AC3E}">
        <p14:creationId xmlns:p14="http://schemas.microsoft.com/office/powerpoint/2010/main" val="2219055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Family and Medical Leave Act requires covered employers to provide up to 12 weeks of unpaid, job-protected leave to "eligible" employees for certain family and medical reasons. Employees are eligible if they have worked for a covered employer for at least one year, and for 1,250 hours over the previous 12 months. </a:t>
            </a:r>
          </a:p>
          <a:p>
            <a:r>
              <a:rPr lang="en-US" sz="1200" kern="1200" dirty="0">
                <a:solidFill>
                  <a:schemeClr val="tx1"/>
                </a:solidFill>
                <a:effectLst/>
                <a:ea typeface="+mn-ea"/>
                <a:cs typeface="+mn-cs"/>
              </a:rPr>
              <a:t>  </a:t>
            </a:r>
          </a:p>
        </p:txBody>
      </p:sp>
      <p:sp>
        <p:nvSpPr>
          <p:cNvPr id="4" name="Slide Number Placeholder 3"/>
          <p:cNvSpPr>
            <a:spLocks noGrp="1"/>
          </p:cNvSpPr>
          <p:nvPr>
            <p:ph type="sldNum" sz="quarter" idx="10"/>
          </p:nvPr>
        </p:nvSpPr>
        <p:spPr/>
        <p:txBody>
          <a:bodyPr/>
          <a:lstStyle/>
          <a:p>
            <a:fld id="{089FDC75-800B-47ED-8F4C-03E74896E60E}" type="slidenum">
              <a:rPr lang="en-US" smtClean="0"/>
              <a:t>24</a:t>
            </a:fld>
            <a:endParaRPr lang="en-US"/>
          </a:p>
        </p:txBody>
      </p:sp>
    </p:spTree>
    <p:extLst>
      <p:ext uri="{BB962C8B-B14F-4D97-AF65-F5344CB8AC3E}">
        <p14:creationId xmlns:p14="http://schemas.microsoft.com/office/powerpoint/2010/main" val="714667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take vacation days earned after you have been paid for 1000 hours. The available number of vacation days is based upon the time with the company. Each employee will be allowed to carry over into the next calendar year 120 hours of vacation. Any unused vacation in excess of 120 hours will be forfeited. Leave may be taken only after it is earned; no advance leave will be approved. Use of vacation time is subject to management approval, and requests should be made at least 2 weeks in advance. </a:t>
            </a:r>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25</a:t>
            </a:fld>
            <a:endParaRPr lang="en-US"/>
          </a:p>
        </p:txBody>
      </p:sp>
    </p:spTree>
    <p:extLst>
      <p:ext uri="{BB962C8B-B14F-4D97-AF65-F5344CB8AC3E}">
        <p14:creationId xmlns:p14="http://schemas.microsoft.com/office/powerpoint/2010/main" val="2064388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Thank you for your attention to our Policies &amp; Procedures presentation. We are excited to have you on board!</a:t>
            </a:r>
          </a:p>
        </p:txBody>
      </p:sp>
      <p:sp>
        <p:nvSpPr>
          <p:cNvPr id="4" name="Slide Number Placeholder 3"/>
          <p:cNvSpPr>
            <a:spLocks noGrp="1"/>
          </p:cNvSpPr>
          <p:nvPr>
            <p:ph type="sldNum" sz="quarter" idx="10"/>
          </p:nvPr>
        </p:nvSpPr>
        <p:spPr/>
        <p:txBody>
          <a:bodyPr/>
          <a:lstStyle/>
          <a:p>
            <a:fld id="{089FDC75-800B-47ED-8F4C-03E74896E60E}" type="slidenum">
              <a:rPr lang="en-US" smtClean="0"/>
              <a:t>26</a:t>
            </a:fld>
            <a:endParaRPr lang="en-US"/>
          </a:p>
        </p:txBody>
      </p:sp>
    </p:spTree>
    <p:extLst>
      <p:ext uri="{BB962C8B-B14F-4D97-AF65-F5344CB8AC3E}">
        <p14:creationId xmlns:p14="http://schemas.microsoft.com/office/powerpoint/2010/main" val="397561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Computers and electronic communication media, including electronic mail and access to the Internet, are provided to enable you to perform your duties as an employee more efficiently and productively. These are corporate resources which are to be used only for business and business-related purposes. Your use of Super Simplistic Solutions, Inc’s electronic communications facilities, including computers and network access, constitutes your consent to monitoring and the interception of messages, as permitted by law.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3</a:t>
            </a:fld>
            <a:endParaRPr lang="en-US"/>
          </a:p>
        </p:txBody>
      </p:sp>
    </p:spTree>
    <p:extLst>
      <p:ext uri="{BB962C8B-B14F-4D97-AF65-F5344CB8AC3E}">
        <p14:creationId xmlns:p14="http://schemas.microsoft.com/office/powerpoint/2010/main" val="2744142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Certain authorized Super Simplistic Solutions, Inc employees have unrestricted access to information stored on our electronic mail system. Activities performed by these authorized personnel may include retrieving business information, trouble-shooting hardware and software problems, preventing systems misuse, assuring compliance with software distribution policies, and complying with legal and regulatory requests for information. Given these business requirements, communications sent by e-mail, and on the Internet, should not be considered private or personal messages.</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4</a:t>
            </a:fld>
            <a:endParaRPr lang="en-US"/>
          </a:p>
        </p:txBody>
      </p:sp>
    </p:spTree>
    <p:extLst>
      <p:ext uri="{BB962C8B-B14F-4D97-AF65-F5344CB8AC3E}">
        <p14:creationId xmlns:p14="http://schemas.microsoft.com/office/powerpoint/2010/main" val="3797822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Messages containing profane or obscene language are forbidden. Complaints or adversarial messages about vendors, private contractors, or other services providers may not be communicated except by personnel authorized to do so.</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 violation of Super Simplistic Solutions, Inc’ policy governing use of the electronic communications facilities may subject you to disciplinary action up to and including termination. Super Simplistic Solutions, Inc will not defend, indemnify, or otherwise protect employees acting contrary to this policy in the event that their improper activities provoke threats, demands, claims, or other legal actions seeking civil or criminal liability.</a:t>
            </a:r>
          </a:p>
        </p:txBody>
      </p:sp>
      <p:sp>
        <p:nvSpPr>
          <p:cNvPr id="4" name="Slide Number Placeholder 3"/>
          <p:cNvSpPr>
            <a:spLocks noGrp="1"/>
          </p:cNvSpPr>
          <p:nvPr>
            <p:ph type="sldNum" sz="quarter" idx="10"/>
          </p:nvPr>
        </p:nvSpPr>
        <p:spPr/>
        <p:txBody>
          <a:bodyPr/>
          <a:lstStyle/>
          <a:p>
            <a:fld id="{089FDC75-800B-47ED-8F4C-03E74896E60E}" type="slidenum">
              <a:rPr lang="en-US" smtClean="0"/>
              <a:t>5</a:t>
            </a:fld>
            <a:endParaRPr lang="en-US"/>
          </a:p>
        </p:txBody>
      </p:sp>
    </p:spTree>
    <p:extLst>
      <p:ext uri="{BB962C8B-B14F-4D97-AF65-F5344CB8AC3E}">
        <p14:creationId xmlns:p14="http://schemas.microsoft.com/office/powerpoint/2010/main" val="2096091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Super Simplistic Solutions, Inc does not permit or condone intoxication or drinking of alcoholic beverages on the premises or at an employee's assigned place of duty on company time. Such action will subject an employee to disciplinary action up to and including dismissal. It is our policy to offer assistance to an employee whose work performance is adversely affected by repeated overindulgence in the use of alcoholic beverages.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6</a:t>
            </a:fld>
            <a:endParaRPr lang="en-US"/>
          </a:p>
        </p:txBody>
      </p:sp>
    </p:spTree>
    <p:extLst>
      <p:ext uri="{BB962C8B-B14F-4D97-AF65-F5344CB8AC3E}">
        <p14:creationId xmlns:p14="http://schemas.microsoft.com/office/powerpoint/2010/main" val="1370639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Super Simplistic Solutions, Inc condemns the illegal use of drugs by its employees. No employee may use or possess contraband drugs on the job or work under the influence of any such drugs. This policy applies to all items, which meet the legal definition of "controlled dangerous substances."</a:t>
            </a:r>
          </a:p>
          <a:p>
            <a:r>
              <a:rPr lang="en-US" sz="1200" kern="1200" dirty="0">
                <a:solidFill>
                  <a:schemeClr val="tx1"/>
                </a:solidFill>
                <a:effectLst/>
                <a:ea typeface="+mn-ea"/>
                <a:cs typeface="+mn-cs"/>
              </a:rPr>
              <a:t>If you are having difficulties resulting from drug or </a:t>
            </a:r>
            <a:r>
              <a:rPr lang="en-US" sz="1200" kern="1200" dirty="0">
                <a:solidFill>
                  <a:schemeClr val="tx1"/>
                </a:solidFill>
                <a:effectLst/>
                <a:ea typeface="+mn-ea"/>
                <a:cs typeface="+mn-cs"/>
                <a:hlinkClick r:id="" action="ppaction://hlinkfile">
                  <a:extLst>
                    <a:ext uri="{A12FA001-AC4F-418D-AE19-62706E023703}">
                      <ahyp:hlinkClr xmlns:ahyp="http://schemas.microsoft.com/office/drawing/2018/hyperlinkcolor" val="tx"/>
                    </a:ext>
                  </a:extLst>
                </a:hlinkClick>
              </a:rPr>
              <a:t>alcohol</a:t>
            </a:r>
            <a:r>
              <a:rPr lang="en-US" sz="1200" kern="1200" dirty="0">
                <a:solidFill>
                  <a:schemeClr val="tx1"/>
                </a:solidFill>
                <a:effectLst/>
                <a:ea typeface="+mn-ea"/>
                <a:cs typeface="+mn-cs"/>
              </a:rPr>
              <a:t> use, we may request that you enter a rehabilitation program. Failure to enter a rehabilitation program or to complete the program constitutes grounds to terminate your employment.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7</a:t>
            </a:fld>
            <a:endParaRPr lang="en-US"/>
          </a:p>
        </p:txBody>
      </p:sp>
    </p:spTree>
    <p:extLst>
      <p:ext uri="{BB962C8B-B14F-4D97-AF65-F5344CB8AC3E}">
        <p14:creationId xmlns:p14="http://schemas.microsoft.com/office/powerpoint/2010/main" val="269914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Under specific circumstances</a:t>
            </a:r>
            <a:r>
              <a:rPr lang="en-US" sz="1200" kern="1200" baseline="0" dirty="0">
                <a:solidFill>
                  <a:schemeClr val="tx1"/>
                </a:solidFill>
                <a:effectLst/>
                <a:ea typeface="+mn-ea"/>
                <a:cs typeface="+mn-cs"/>
              </a:rPr>
              <a:t> we </a:t>
            </a:r>
            <a:r>
              <a:rPr lang="en-US" sz="1200" kern="1200" dirty="0">
                <a:solidFill>
                  <a:schemeClr val="tx1"/>
                </a:solidFill>
                <a:effectLst/>
                <a:ea typeface="+mn-ea"/>
                <a:cs typeface="+mn-cs"/>
              </a:rPr>
              <a:t>will permit an employee to take time off from work without compensation. Circumstances and internal work schedules will dictate where and when this type of leave will be allowed. Any request for leave of this type must be cleared in advance by your division manager and with the approval of the division VP and president.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8</a:t>
            </a:fld>
            <a:endParaRPr lang="en-US"/>
          </a:p>
        </p:txBody>
      </p:sp>
    </p:spTree>
    <p:extLst>
      <p:ext uri="{BB962C8B-B14F-4D97-AF65-F5344CB8AC3E}">
        <p14:creationId xmlns:p14="http://schemas.microsoft.com/office/powerpoint/2010/main" val="1339435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During such leave your health/life coverage may be maintained for a period not to exceed 30 days, but in no case will there be an additional accrual of sick or vacation leave.</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9</a:t>
            </a:fld>
            <a:endParaRPr lang="en-US"/>
          </a:p>
        </p:txBody>
      </p:sp>
    </p:spTree>
    <p:extLst>
      <p:ext uri="{BB962C8B-B14F-4D97-AF65-F5344CB8AC3E}">
        <p14:creationId xmlns:p14="http://schemas.microsoft.com/office/powerpoint/2010/main" val="2953765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rot="2975171">
            <a:off x="88976" y="2144000"/>
            <a:ext cx="6482398" cy="1225021"/>
          </a:xfrm>
        </p:spPr>
        <p:txBody>
          <a:bodyPr anchor="b"/>
          <a:lstStyle>
            <a:lvl1pPr>
              <a:defRPr>
                <a:solidFill>
                  <a:schemeClr val="bg1"/>
                </a:solidFill>
                <a:latin typeface="Impact" panose="020B0806030902050204" pitchFamily="34" charset="0"/>
              </a:defRPr>
            </a:lvl1pPr>
          </a:lstStyle>
          <a:p>
            <a:r>
              <a:rPr lang="en-US" dirty="0"/>
              <a:t>WELCOME TITLE</a:t>
            </a:r>
          </a:p>
        </p:txBody>
      </p:sp>
      <p:sp>
        <p:nvSpPr>
          <p:cNvPr id="3" name="Subtitle 2"/>
          <p:cNvSpPr>
            <a:spLocks noGrp="1"/>
          </p:cNvSpPr>
          <p:nvPr>
            <p:ph type="subTitle" idx="1" hasCustomPrompt="1"/>
          </p:nvPr>
        </p:nvSpPr>
        <p:spPr>
          <a:xfrm rot="2990067">
            <a:off x="-338231" y="2932867"/>
            <a:ext cx="5338445" cy="14605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2986981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9DDB02-0A47-4419-9EC0-9BA2C2D3C09C}"/>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2" name="Title 1"/>
          <p:cNvSpPr>
            <a:spLocks noGrp="1"/>
          </p:cNvSpPr>
          <p:nvPr>
            <p:ph type="title"/>
          </p:nvPr>
        </p:nvSpPr>
        <p:spPr>
          <a:xfrm>
            <a:off x="381318" y="227542"/>
            <a:ext cx="2509017"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981692" y="227542"/>
            <a:ext cx="4263341"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1318" y="1195917"/>
            <a:ext cx="2509017"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7/18/2019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51914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94818" y="4000500"/>
            <a:ext cx="457581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494818" y="510646"/>
            <a:ext cx="457581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94818" y="4472782"/>
            <a:ext cx="457581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7/18/2019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800421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7/18/2019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766326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29105" y="228865"/>
            <a:ext cx="1715929"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318" y="228865"/>
            <a:ext cx="5020680"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7/18/2019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269235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83539A-576A-44CA-97D7-7BA78E7D5867}"/>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3" name="Content Placeholder 2"/>
          <p:cNvSpPr>
            <a:spLocks noGrp="1"/>
          </p:cNvSpPr>
          <p:nvPr>
            <p:ph idx="1"/>
          </p:nvPr>
        </p:nvSpPr>
        <p:spPr>
          <a:xfrm>
            <a:off x="533717" y="1333500"/>
            <a:ext cx="6711316" cy="3771636"/>
          </a:xfrm>
        </p:spPr>
        <p:txBody>
          <a:bodyPr/>
          <a:lstStyle>
            <a:lvl1pPr>
              <a:defRPr>
                <a:solidFill>
                  <a:srgbClr val="717175"/>
                </a:solidFill>
              </a:defRPr>
            </a:lvl1pPr>
            <a:lvl2pPr>
              <a:defRPr>
                <a:solidFill>
                  <a:srgbClr val="717175"/>
                </a:solidFill>
              </a:defRPr>
            </a:lvl2pPr>
            <a:lvl3pPr>
              <a:defRPr>
                <a:solidFill>
                  <a:srgbClr val="717175"/>
                </a:solidFill>
              </a:defRPr>
            </a:lvl3pPr>
            <a:lvl4pPr>
              <a:defRPr>
                <a:solidFill>
                  <a:srgbClr val="717175"/>
                </a:solidFill>
              </a:defRPr>
            </a:lvl4pPr>
            <a:lvl5pPr>
              <a:defRPr>
                <a:solidFill>
                  <a:srgbClr val="71717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7/18/2019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
        <p:nvSpPr>
          <p:cNvPr id="8" name="Rectangle 7">
            <a:extLst>
              <a:ext uri="{FF2B5EF4-FFF2-40B4-BE49-F238E27FC236}">
                <a16:creationId xmlns:a16="http://schemas.microsoft.com/office/drawing/2014/main" id="{C1DFD572-604C-46B8-85BD-7F0A687880F9}"/>
              </a:ext>
            </a:extLst>
          </p:cNvPr>
          <p:cNvSpPr/>
          <p:nvPr userDrawn="1"/>
        </p:nvSpPr>
        <p:spPr>
          <a:xfrm>
            <a:off x="533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Title 1">
            <a:extLst>
              <a:ext uri="{FF2B5EF4-FFF2-40B4-BE49-F238E27FC236}">
                <a16:creationId xmlns:a16="http://schemas.microsoft.com/office/drawing/2014/main" id="{FDE0EF7A-E59A-43D9-8A25-9DB37E0A49E4}"/>
              </a:ext>
            </a:extLst>
          </p:cNvPr>
          <p:cNvSpPr>
            <a:spLocks noGrp="1"/>
          </p:cNvSpPr>
          <p:nvPr>
            <p:ph type="title" hasCustomPrompt="1"/>
          </p:nvPr>
        </p:nvSpPr>
        <p:spPr>
          <a:xfrm>
            <a:off x="372113" y="304800"/>
            <a:ext cx="6799578" cy="952500"/>
          </a:xfrm>
        </p:spPr>
        <p:txBody>
          <a:bodyPr/>
          <a:lstStyle>
            <a:lvl1pPr algn="l">
              <a:defRPr>
                <a:solidFill>
                  <a:srgbClr val="717175"/>
                </a:solidFill>
                <a:latin typeface="Impact" panose="020B0806030902050204" pitchFamily="34" charset="0"/>
              </a:defRPr>
            </a:lvl1pPr>
          </a:lstStyle>
          <a:p>
            <a:r>
              <a:rPr lang="en-US" dirty="0"/>
              <a:t>TITLE</a:t>
            </a:r>
          </a:p>
        </p:txBody>
      </p:sp>
    </p:spTree>
    <p:extLst>
      <p:ext uri="{BB962C8B-B14F-4D97-AF65-F5344CB8AC3E}">
        <p14:creationId xmlns:p14="http://schemas.microsoft.com/office/powerpoint/2010/main" val="410338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151CA6C-0F37-42EA-B8C7-935A540EE34B}"/>
              </a:ext>
            </a:extLst>
          </p:cNvPr>
          <p:cNvSpPr/>
          <p:nvPr userDrawn="1"/>
        </p:nvSpPr>
        <p:spPr>
          <a:xfrm>
            <a:off x="0" y="0"/>
            <a:ext cx="7626350" cy="5715000"/>
          </a:xfrm>
          <a:prstGeom prst="rect">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Title 1">
            <a:extLst>
              <a:ext uri="{FF2B5EF4-FFF2-40B4-BE49-F238E27FC236}">
                <a16:creationId xmlns:a16="http://schemas.microsoft.com/office/drawing/2014/main" id="{7F2213A4-D469-483D-8EC4-939D9D860E33}"/>
              </a:ext>
            </a:extLst>
          </p:cNvPr>
          <p:cNvSpPr>
            <a:spLocks noGrp="1"/>
          </p:cNvSpPr>
          <p:nvPr>
            <p:ph type="ctrTitle" hasCustomPrompt="1"/>
          </p:nvPr>
        </p:nvSpPr>
        <p:spPr>
          <a:xfrm rot="2975171">
            <a:off x="88976" y="2144000"/>
            <a:ext cx="6482398" cy="1225021"/>
          </a:xfrm>
        </p:spPr>
        <p:txBody>
          <a:bodyPr anchor="b"/>
          <a:lstStyle>
            <a:lvl1pPr>
              <a:defRPr>
                <a:solidFill>
                  <a:schemeClr val="bg1"/>
                </a:solidFill>
                <a:latin typeface="Impact" panose="020B0806030902050204" pitchFamily="34" charset="0"/>
              </a:defRPr>
            </a:lvl1pPr>
          </a:lstStyle>
          <a:p>
            <a:r>
              <a:rPr lang="en-US" dirty="0"/>
              <a:t>SECTION HEADER</a:t>
            </a:r>
          </a:p>
        </p:txBody>
      </p:sp>
      <p:sp>
        <p:nvSpPr>
          <p:cNvPr id="11" name="Subtitle 2">
            <a:extLst>
              <a:ext uri="{FF2B5EF4-FFF2-40B4-BE49-F238E27FC236}">
                <a16:creationId xmlns:a16="http://schemas.microsoft.com/office/drawing/2014/main" id="{41CA2817-E17F-4C84-9709-1A21072C6C21}"/>
              </a:ext>
            </a:extLst>
          </p:cNvPr>
          <p:cNvSpPr>
            <a:spLocks noGrp="1"/>
          </p:cNvSpPr>
          <p:nvPr>
            <p:ph type="subTitle" idx="1" hasCustomPrompt="1"/>
          </p:nvPr>
        </p:nvSpPr>
        <p:spPr>
          <a:xfrm rot="2990067">
            <a:off x="-338231" y="2932867"/>
            <a:ext cx="5338445" cy="14605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17335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3DC913-CADE-43FD-9B4B-BD76629DFFEE}"/>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317" y="1333500"/>
            <a:ext cx="3368305"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76729" y="1333500"/>
            <a:ext cx="3368305"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D537E8-8359-47A9-8CFF-1AE26DFA88F5}" type="datetimeFigureOut">
              <a:rPr lang="en-US" smtClean="0"/>
              <a:t>7/18/2019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13458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DF7E6A-1695-4030-8B86-76A3A422CB61}"/>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1318" y="1279261"/>
            <a:ext cx="3369629"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1318" y="1812396"/>
            <a:ext cx="3369629"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74080" y="1279261"/>
            <a:ext cx="3370953"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74080" y="1812396"/>
            <a:ext cx="3370953"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D537E8-8359-47A9-8CFF-1AE26DFA88F5}" type="datetimeFigureOut">
              <a:rPr lang="en-US" smtClean="0"/>
              <a:t>7/18/2019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37188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nvPr>
        </p:nvSpPr>
        <p:spPr>
          <a:xfrm>
            <a:off x="372113" y="304800"/>
            <a:ext cx="6799578" cy="952500"/>
          </a:xfrm>
        </p:spPr>
        <p:txBody>
          <a:bodyPr/>
          <a:lstStyle>
            <a:lvl1pPr algn="l">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userDrawn="1"/>
        </p:nvSpPr>
        <p:spPr>
          <a:xfrm>
            <a:off x="533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2609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nvPr>
        </p:nvSpPr>
        <p:spPr>
          <a:xfrm>
            <a:off x="372113" y="304800"/>
            <a:ext cx="6882122" cy="952500"/>
          </a:xfrm>
        </p:spPr>
        <p:txBody>
          <a:bodyPr/>
          <a:lstStyle>
            <a:lvl1pPr algn="r">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userDrawn="1"/>
        </p:nvSpPr>
        <p:spPr>
          <a:xfrm>
            <a:off x="5105717" y="1104900"/>
            <a:ext cx="2060258"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20340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3CCB70-82C3-4503-84E8-AAE04E3659B2}"/>
              </a:ext>
            </a:extLst>
          </p:cNvPr>
          <p:cNvSpPr/>
          <p:nvPr userDrawn="1"/>
        </p:nvSpPr>
        <p:spPr>
          <a:xfrm>
            <a:off x="372114" y="265906"/>
            <a:ext cx="6882123"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420211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83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7AB3CEB-328F-4D60-86A7-1E64B22CD6C8}"/>
              </a:ext>
            </a:extLst>
          </p:cNvPr>
          <p:cNvGrpSpPr/>
          <p:nvPr userDrawn="1"/>
        </p:nvGrpSpPr>
        <p:grpSpPr>
          <a:xfrm>
            <a:off x="0" y="-35634"/>
            <a:ext cx="7640866" cy="5764490"/>
            <a:chOff x="7872506" y="-7617534"/>
            <a:chExt cx="7640866" cy="5764490"/>
          </a:xfrm>
        </p:grpSpPr>
        <p:sp>
          <p:nvSpPr>
            <p:cNvPr id="14" name="Freeform: Shape 13">
              <a:extLst>
                <a:ext uri="{FF2B5EF4-FFF2-40B4-BE49-F238E27FC236}">
                  <a16:creationId xmlns:a16="http://schemas.microsoft.com/office/drawing/2014/main" id="{DE10AD87-FD64-44BB-BED1-C16836921889}"/>
                </a:ext>
              </a:extLst>
            </p:cNvPr>
            <p:cNvSpPr/>
            <p:nvPr userDrawn="1"/>
          </p:nvSpPr>
          <p:spPr>
            <a:xfrm>
              <a:off x="7872506" y="-7610269"/>
              <a:ext cx="7597965" cy="5757225"/>
            </a:xfrm>
            <a:custGeom>
              <a:avLst/>
              <a:gdLst>
                <a:gd name="connsiteX0" fmla="*/ 0 w 7597965"/>
                <a:gd name="connsiteY0" fmla="*/ 0 h 5714999"/>
                <a:gd name="connsiteX1" fmla="*/ 7597965 w 7597965"/>
                <a:gd name="connsiteY1" fmla="*/ 0 h 5714999"/>
                <a:gd name="connsiteX2" fmla="*/ 3230775 w 7597965"/>
                <a:gd name="connsiteY2" fmla="*/ 3580736 h 5714999"/>
                <a:gd name="connsiteX3" fmla="*/ 4980695 w 7597965"/>
                <a:gd name="connsiteY3" fmla="*/ 5714999 h 5714999"/>
                <a:gd name="connsiteX4" fmla="*/ 0 w 7597965"/>
                <a:gd name="connsiteY4" fmla="*/ 5714999 h 5714999"/>
                <a:gd name="connsiteX0" fmla="*/ 0 w 7597965"/>
                <a:gd name="connsiteY0" fmla="*/ 0 h 5714999"/>
                <a:gd name="connsiteX1" fmla="*/ 7597965 w 7597965"/>
                <a:gd name="connsiteY1" fmla="*/ 0 h 5714999"/>
                <a:gd name="connsiteX2" fmla="*/ 3341611 w 7597965"/>
                <a:gd name="connsiteY2" fmla="*/ 3525318 h 5714999"/>
                <a:gd name="connsiteX3" fmla="*/ 4980695 w 7597965"/>
                <a:gd name="connsiteY3" fmla="*/ 5714999 h 5714999"/>
                <a:gd name="connsiteX4" fmla="*/ 0 w 7597965"/>
                <a:gd name="connsiteY4" fmla="*/ 5714999 h 5714999"/>
                <a:gd name="connsiteX5" fmla="*/ 0 w 7597965"/>
                <a:gd name="connsiteY5" fmla="*/ 0 h 5714999"/>
                <a:gd name="connsiteX0" fmla="*/ 0 w 7597965"/>
                <a:gd name="connsiteY0" fmla="*/ 0 h 5714999"/>
                <a:gd name="connsiteX1" fmla="*/ 7597965 w 7597965"/>
                <a:gd name="connsiteY1" fmla="*/ 0 h 5714999"/>
                <a:gd name="connsiteX2" fmla="*/ 3341611 w 7597965"/>
                <a:gd name="connsiteY2" fmla="*/ 3525318 h 5714999"/>
                <a:gd name="connsiteX3" fmla="*/ 5119241 w 7597965"/>
                <a:gd name="connsiteY3" fmla="*/ 5701144 h 5714999"/>
                <a:gd name="connsiteX4" fmla="*/ 0 w 7597965"/>
                <a:gd name="connsiteY4" fmla="*/ 5714999 h 5714999"/>
                <a:gd name="connsiteX5" fmla="*/ 0 w 7597965"/>
                <a:gd name="connsiteY5" fmla="*/ 0 h 5714999"/>
                <a:gd name="connsiteX0" fmla="*/ 0 w 7597965"/>
                <a:gd name="connsiteY0" fmla="*/ 0 h 5728853"/>
                <a:gd name="connsiteX1" fmla="*/ 7597965 w 7597965"/>
                <a:gd name="connsiteY1" fmla="*/ 0 h 5728853"/>
                <a:gd name="connsiteX2" fmla="*/ 3341611 w 7597965"/>
                <a:gd name="connsiteY2" fmla="*/ 3525318 h 5728853"/>
                <a:gd name="connsiteX3" fmla="*/ 5160805 w 7597965"/>
                <a:gd name="connsiteY3" fmla="*/ 5728853 h 5728853"/>
                <a:gd name="connsiteX4" fmla="*/ 0 w 7597965"/>
                <a:gd name="connsiteY4" fmla="*/ 5714999 h 5728853"/>
                <a:gd name="connsiteX5" fmla="*/ 0 w 7597965"/>
                <a:gd name="connsiteY5" fmla="*/ 0 h 5728853"/>
                <a:gd name="connsiteX0" fmla="*/ 0 w 7597965"/>
                <a:gd name="connsiteY0" fmla="*/ 0 h 5742708"/>
                <a:gd name="connsiteX1" fmla="*/ 7597965 w 7597965"/>
                <a:gd name="connsiteY1" fmla="*/ 0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 name="connsiteX0" fmla="*/ 0 w 7597965"/>
                <a:gd name="connsiteY0" fmla="*/ 0 h 5742708"/>
                <a:gd name="connsiteX1" fmla="*/ 7597965 w 7597965"/>
                <a:gd name="connsiteY1" fmla="*/ 28955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7965" h="5742708">
                  <a:moveTo>
                    <a:pt x="0" y="0"/>
                  </a:moveTo>
                  <a:lnTo>
                    <a:pt x="7597965" y="28955"/>
                  </a:lnTo>
                  <a:lnTo>
                    <a:pt x="3341611" y="3525318"/>
                  </a:lnTo>
                  <a:lnTo>
                    <a:pt x="5160805" y="5728853"/>
                  </a:lnTo>
                  <a:lnTo>
                    <a:pt x="0" y="5742708"/>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6837B99-AE18-42ED-9FFC-CB6D362D6CAF}"/>
                </a:ext>
              </a:extLst>
            </p:cNvPr>
            <p:cNvSpPr/>
            <p:nvPr userDrawn="1"/>
          </p:nvSpPr>
          <p:spPr>
            <a:xfrm>
              <a:off x="8097931" y="-7581900"/>
              <a:ext cx="7404100" cy="5715000"/>
            </a:xfrm>
            <a:custGeom>
              <a:avLst/>
              <a:gdLst>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230775 w 7626350"/>
                <a:gd name="connsiteY6" fmla="*/ 3580736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88445 w 7626350"/>
                <a:gd name="connsiteY6" fmla="*/ 356018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74661 w 7626350"/>
                <a:gd name="connsiteY6" fmla="*/ 356464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60390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38655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09675 w 7626350"/>
                <a:gd name="connsiteY6" fmla="*/ 3592570 h 5715000"/>
                <a:gd name="connsiteX7" fmla="*/ 7597965 w 7626350"/>
                <a:gd name="connsiteY7"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6350" h="5715000">
                  <a:moveTo>
                    <a:pt x="7597965" y="0"/>
                  </a:moveTo>
                  <a:lnTo>
                    <a:pt x="7626350" y="0"/>
                  </a:lnTo>
                  <a:lnTo>
                    <a:pt x="7626350" y="5715000"/>
                  </a:lnTo>
                  <a:lnTo>
                    <a:pt x="0" y="5715000"/>
                  </a:lnTo>
                  <a:lnTo>
                    <a:pt x="0" y="5714999"/>
                  </a:lnTo>
                  <a:lnTo>
                    <a:pt x="4980695" y="5714999"/>
                  </a:lnTo>
                  <a:lnTo>
                    <a:pt x="3109675" y="3592570"/>
                  </a:lnTo>
                  <a:lnTo>
                    <a:pt x="7597965" y="0"/>
                  </a:lnTo>
                  <a:close/>
                </a:path>
              </a:pathLst>
            </a:custGeom>
            <a:solidFill>
              <a:srgbClr val="717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9" name="Freeform: Shape 18">
              <a:extLst>
                <a:ext uri="{FF2B5EF4-FFF2-40B4-BE49-F238E27FC236}">
                  <a16:creationId xmlns:a16="http://schemas.microsoft.com/office/drawing/2014/main" id="{4CCF8FAB-64F2-4DBB-AD31-6766A42C27C6}"/>
                </a:ext>
              </a:extLst>
            </p:cNvPr>
            <p:cNvSpPr/>
            <p:nvPr userDrawn="1"/>
          </p:nvSpPr>
          <p:spPr>
            <a:xfrm>
              <a:off x="8000233" y="-7617534"/>
              <a:ext cx="7513139" cy="3657328"/>
            </a:xfrm>
            <a:custGeom>
              <a:avLst/>
              <a:gdLst>
                <a:gd name="connsiteX0" fmla="*/ 0 w 7570294"/>
                <a:gd name="connsiteY0" fmla="*/ 0 h 3573221"/>
                <a:gd name="connsiteX1" fmla="*/ 7570294 w 7570294"/>
                <a:gd name="connsiteY1" fmla="*/ 0 h 3573221"/>
                <a:gd name="connsiteX2" fmla="*/ 3212270 w 7570294"/>
                <a:gd name="connsiteY2" fmla="*/ 3573221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99610"/>
                <a:gd name="connsiteY0" fmla="*/ 0 h 3573221"/>
                <a:gd name="connsiteX1" fmla="*/ 7499610 w 7499610"/>
                <a:gd name="connsiteY1" fmla="*/ 20549 h 3573221"/>
                <a:gd name="connsiteX2" fmla="*/ 3212270 w 7499610"/>
                <a:gd name="connsiteY2" fmla="*/ 3573221 h 3573221"/>
                <a:gd name="connsiteX3" fmla="*/ 0 w 7499610"/>
                <a:gd name="connsiteY3" fmla="*/ 0 h 3573221"/>
                <a:gd name="connsiteX0" fmla="*/ 0 w 7469317"/>
                <a:gd name="connsiteY0" fmla="*/ 0 h 3573221"/>
                <a:gd name="connsiteX1" fmla="*/ 7469317 w 7469317"/>
                <a:gd name="connsiteY1" fmla="*/ 10275 h 3573221"/>
                <a:gd name="connsiteX2" fmla="*/ 3212270 w 7469317"/>
                <a:gd name="connsiteY2" fmla="*/ 3573221 h 3573221"/>
                <a:gd name="connsiteX3" fmla="*/ 0 w 7469317"/>
                <a:gd name="connsiteY3" fmla="*/ 0 h 3573221"/>
                <a:gd name="connsiteX0" fmla="*/ 0 w 7479415"/>
                <a:gd name="connsiteY0" fmla="*/ 0 h 3573221"/>
                <a:gd name="connsiteX1" fmla="*/ 7479415 w 7479415"/>
                <a:gd name="connsiteY1" fmla="*/ 20549 h 3573221"/>
                <a:gd name="connsiteX2" fmla="*/ 3212270 w 7479415"/>
                <a:gd name="connsiteY2" fmla="*/ 3573221 h 3573221"/>
                <a:gd name="connsiteX3" fmla="*/ 0 w 7479415"/>
                <a:gd name="connsiteY3" fmla="*/ 0 h 3573221"/>
                <a:gd name="connsiteX0" fmla="*/ 0 w 7479415"/>
                <a:gd name="connsiteY0" fmla="*/ 0 h 3573221"/>
                <a:gd name="connsiteX1" fmla="*/ 7479415 w 7479415"/>
                <a:gd name="connsiteY1" fmla="*/ 10275 h 3573221"/>
                <a:gd name="connsiteX2" fmla="*/ 3212270 w 7479415"/>
                <a:gd name="connsiteY2" fmla="*/ 3573221 h 3573221"/>
                <a:gd name="connsiteX3" fmla="*/ 0 w 7479415"/>
                <a:gd name="connsiteY3" fmla="*/ 0 h 3573221"/>
                <a:gd name="connsiteX0" fmla="*/ 0 w 7489513"/>
                <a:gd name="connsiteY0" fmla="*/ 10273 h 3562946"/>
                <a:gd name="connsiteX1" fmla="*/ 7489513 w 7489513"/>
                <a:gd name="connsiteY1" fmla="*/ 0 h 3562946"/>
                <a:gd name="connsiteX2" fmla="*/ 3222368 w 7489513"/>
                <a:gd name="connsiteY2" fmla="*/ 3562946 h 3562946"/>
                <a:gd name="connsiteX3" fmla="*/ 0 w 7489513"/>
                <a:gd name="connsiteY3" fmla="*/ 10273 h 3562946"/>
                <a:gd name="connsiteX0" fmla="*/ 0 w 7509708"/>
                <a:gd name="connsiteY0" fmla="*/ 0 h 3562947"/>
                <a:gd name="connsiteX1" fmla="*/ 7509708 w 7509708"/>
                <a:gd name="connsiteY1" fmla="*/ 1 h 3562947"/>
                <a:gd name="connsiteX2" fmla="*/ 3242563 w 7509708"/>
                <a:gd name="connsiteY2" fmla="*/ 3562947 h 3562947"/>
                <a:gd name="connsiteX3" fmla="*/ 0 w 7509708"/>
                <a:gd name="connsiteY3" fmla="*/ 0 h 3562947"/>
                <a:gd name="connsiteX0" fmla="*/ 0 w 7536942"/>
                <a:gd name="connsiteY0" fmla="*/ 0 h 3590576"/>
                <a:gd name="connsiteX1" fmla="*/ 7536942 w 7536942"/>
                <a:gd name="connsiteY1" fmla="*/ 27630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42564 w 7536942"/>
                <a:gd name="connsiteY2" fmla="*/ 3590576 h 3590576"/>
                <a:gd name="connsiteX3" fmla="*/ 0 w 7536942"/>
                <a:gd name="connsiteY3" fmla="*/ 0 h 3590576"/>
                <a:gd name="connsiteX0" fmla="*/ 0 w 7536942"/>
                <a:gd name="connsiteY0" fmla="*/ 0 h 3596383"/>
                <a:gd name="connsiteX1" fmla="*/ 7536942 w 7536942"/>
                <a:gd name="connsiteY1" fmla="*/ 13816 h 3596383"/>
                <a:gd name="connsiteX2" fmla="*/ 3254013 w 7536942"/>
                <a:gd name="connsiteY2" fmla="*/ 3596383 h 3596383"/>
                <a:gd name="connsiteX3" fmla="*/ 0 w 7536942"/>
                <a:gd name="connsiteY3" fmla="*/ 0 h 3596383"/>
                <a:gd name="connsiteX0" fmla="*/ 0 w 7536942"/>
                <a:gd name="connsiteY0" fmla="*/ 0 h 3624437"/>
                <a:gd name="connsiteX1" fmla="*/ 7536942 w 7536942"/>
                <a:gd name="connsiteY1" fmla="*/ 13816 h 3624437"/>
                <a:gd name="connsiteX2" fmla="*/ 3226361 w 7536942"/>
                <a:gd name="connsiteY2" fmla="*/ 3624437 h 3624437"/>
                <a:gd name="connsiteX3" fmla="*/ 0 w 7536942"/>
                <a:gd name="connsiteY3" fmla="*/ 0 h 3624437"/>
                <a:gd name="connsiteX0" fmla="*/ 0 w 7502376"/>
                <a:gd name="connsiteY0" fmla="*/ 212 h 3610621"/>
                <a:gd name="connsiteX1" fmla="*/ 7502376 w 7502376"/>
                <a:gd name="connsiteY1" fmla="*/ 0 h 3610621"/>
                <a:gd name="connsiteX2" fmla="*/ 3191795 w 7502376"/>
                <a:gd name="connsiteY2" fmla="*/ 3610621 h 3610621"/>
                <a:gd name="connsiteX3" fmla="*/ 0 w 7502376"/>
                <a:gd name="connsiteY3" fmla="*/ 212 h 3610621"/>
                <a:gd name="connsiteX0" fmla="*/ 0 w 7481636"/>
                <a:gd name="connsiteY0" fmla="*/ 21254 h 3610621"/>
                <a:gd name="connsiteX1" fmla="*/ 7481636 w 7481636"/>
                <a:gd name="connsiteY1" fmla="*/ 0 h 3610621"/>
                <a:gd name="connsiteX2" fmla="*/ 3171055 w 7481636"/>
                <a:gd name="connsiteY2" fmla="*/ 3610621 h 3610621"/>
                <a:gd name="connsiteX3" fmla="*/ 0 w 7481636"/>
                <a:gd name="connsiteY3" fmla="*/ 21254 h 3610621"/>
                <a:gd name="connsiteX0" fmla="*/ 0 w 7460896"/>
                <a:gd name="connsiteY0" fmla="*/ 7226 h 3610621"/>
                <a:gd name="connsiteX1" fmla="*/ 7460896 w 7460896"/>
                <a:gd name="connsiteY1" fmla="*/ 0 h 3610621"/>
                <a:gd name="connsiteX2" fmla="*/ 3150315 w 7460896"/>
                <a:gd name="connsiteY2" fmla="*/ 3610621 h 3610621"/>
                <a:gd name="connsiteX3" fmla="*/ 0 w 7460896"/>
                <a:gd name="connsiteY3" fmla="*/ 7226 h 3610621"/>
                <a:gd name="connsiteX0" fmla="*/ 0 w 7405591"/>
                <a:gd name="connsiteY0" fmla="*/ 14240 h 3610621"/>
                <a:gd name="connsiteX1" fmla="*/ 7405591 w 7405591"/>
                <a:gd name="connsiteY1" fmla="*/ 0 h 3610621"/>
                <a:gd name="connsiteX2" fmla="*/ 3095010 w 7405591"/>
                <a:gd name="connsiteY2" fmla="*/ 3610621 h 3610621"/>
                <a:gd name="connsiteX3" fmla="*/ 0 w 7405591"/>
                <a:gd name="connsiteY3" fmla="*/ 14240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19856"/>
                <a:gd name="connsiteY0" fmla="*/ 0 h 3632338"/>
                <a:gd name="connsiteX1" fmla="*/ 7419856 w 7419856"/>
                <a:gd name="connsiteY1" fmla="*/ 21717 h 3632338"/>
                <a:gd name="connsiteX2" fmla="*/ 3109275 w 7419856"/>
                <a:gd name="connsiteY2" fmla="*/ 3632338 h 3632338"/>
                <a:gd name="connsiteX3" fmla="*/ 0 w 7419856"/>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7227 h 3639565"/>
                <a:gd name="connsiteX1" fmla="*/ 7405591 w 7405591"/>
                <a:gd name="connsiteY1" fmla="*/ 0 h 3639565"/>
                <a:gd name="connsiteX2" fmla="*/ 3095010 w 7405591"/>
                <a:gd name="connsiteY2" fmla="*/ 3639565 h 3639565"/>
                <a:gd name="connsiteX3" fmla="*/ 0 w 7405591"/>
                <a:gd name="connsiteY3" fmla="*/ 7227 h 3639565"/>
                <a:gd name="connsiteX0" fmla="*/ 0 w 7405591"/>
                <a:gd name="connsiteY0" fmla="*/ 0 h 3632338"/>
                <a:gd name="connsiteX1" fmla="*/ 7405591 w 7405591"/>
                <a:gd name="connsiteY1" fmla="*/ 7245 h 3632338"/>
                <a:gd name="connsiteX2" fmla="*/ 3095010 w 7405591"/>
                <a:gd name="connsiteY2" fmla="*/ 3632338 h 3632338"/>
                <a:gd name="connsiteX3" fmla="*/ 0 w 7405591"/>
                <a:gd name="connsiteY3" fmla="*/ 0 h 3632338"/>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7228 h 3654038"/>
                <a:gd name="connsiteX1" fmla="*/ 7377060 w 7377060"/>
                <a:gd name="connsiteY1" fmla="*/ 0 h 3654038"/>
                <a:gd name="connsiteX2" fmla="*/ 3095010 w 7377060"/>
                <a:gd name="connsiteY2" fmla="*/ 3654038 h 3654038"/>
                <a:gd name="connsiteX3" fmla="*/ 0 w 7377060"/>
                <a:gd name="connsiteY3" fmla="*/ 7228 h 3654038"/>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Lst>
              <a:ahLst/>
              <a:cxnLst>
                <a:cxn ang="0">
                  <a:pos x="connsiteX0" y="connsiteY0"/>
                </a:cxn>
                <a:cxn ang="0">
                  <a:pos x="connsiteX1" y="connsiteY1"/>
                </a:cxn>
                <a:cxn ang="0">
                  <a:pos x="connsiteX2" y="connsiteY2"/>
                </a:cxn>
                <a:cxn ang="0">
                  <a:pos x="connsiteX3" y="connsiteY3"/>
                </a:cxn>
              </a:cxnLst>
              <a:rect l="l" t="t" r="r" b="b"/>
              <a:pathLst>
                <a:path w="7391340" h="3646810">
                  <a:moveTo>
                    <a:pt x="0" y="0"/>
                  </a:moveTo>
                  <a:lnTo>
                    <a:pt x="7391340" y="7245"/>
                  </a:lnTo>
                  <a:lnTo>
                    <a:pt x="3095010" y="3646810"/>
                  </a:lnTo>
                  <a:lnTo>
                    <a:pt x="0" y="0"/>
                  </a:lnTo>
                  <a:close/>
                </a:path>
              </a:pathLst>
            </a:cu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grpSp>
      <p:sp>
        <p:nvSpPr>
          <p:cNvPr id="2" name="Title Placeholder 1"/>
          <p:cNvSpPr>
            <a:spLocks noGrp="1"/>
          </p:cNvSpPr>
          <p:nvPr>
            <p:ph type="title"/>
          </p:nvPr>
        </p:nvSpPr>
        <p:spPr>
          <a:xfrm>
            <a:off x="381318" y="228865"/>
            <a:ext cx="6863715" cy="9525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81318" y="1333500"/>
            <a:ext cx="6863715" cy="37716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81317" y="5296959"/>
            <a:ext cx="1779482" cy="304271"/>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fld id="{69D537E8-8359-47A9-8CFF-1AE26DFA88F5}" type="datetimeFigureOut">
              <a:rPr lang="en-US" smtClean="0"/>
              <a:pPr/>
              <a:t>7/18/2019</a:t>
            </a:fld>
            <a:endParaRPr lang="en-US" dirty="0"/>
          </a:p>
        </p:txBody>
      </p:sp>
      <p:sp>
        <p:nvSpPr>
          <p:cNvPr id="5" name="Footer Placeholder 4"/>
          <p:cNvSpPr>
            <a:spLocks noGrp="1"/>
          </p:cNvSpPr>
          <p:nvPr>
            <p:ph type="ftr" sz="quarter" idx="3"/>
          </p:nvPr>
        </p:nvSpPr>
        <p:spPr>
          <a:xfrm>
            <a:off x="2605671" y="5296959"/>
            <a:ext cx="2415011" cy="304271"/>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5465551" y="5296959"/>
            <a:ext cx="1779482" cy="304271"/>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fld id="{EB437B2F-497A-437B-AF19-BDF4DD00BA22}" type="slidenum">
              <a:rPr lang="en-US" smtClean="0"/>
              <a:pPr/>
              <a:t>‹#›</a:t>
            </a:fld>
            <a:endParaRPr lang="en-US" dirty="0"/>
          </a:p>
        </p:txBody>
      </p:sp>
    </p:spTree>
    <p:extLst>
      <p:ext uri="{BB962C8B-B14F-4D97-AF65-F5344CB8AC3E}">
        <p14:creationId xmlns:p14="http://schemas.microsoft.com/office/powerpoint/2010/main" val="4090801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60"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b="0" i="0" u="none" kern="1200">
          <a:solidFill>
            <a:schemeClr val="tx1"/>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nvPr>
        </p:nvSpPr>
        <p:spPr/>
        <p:txBody>
          <a:bodyPr/>
          <a:lstStyle/>
          <a:p>
            <a:r>
              <a:rPr lang="en-US" dirty="0"/>
              <a:t>POLICIES &amp; PROCEDURES</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nvPr>
        </p:nvSpPr>
        <p:spPr/>
        <p:txBody>
          <a:bodyPr>
            <a:normAutofit/>
          </a:bodyPr>
          <a:lstStyle/>
          <a:p>
            <a:r>
              <a:rPr lang="en-US" sz="2900" dirty="0"/>
              <a:t>Super Simplistic Solutions, Inc.</a:t>
            </a:r>
          </a:p>
        </p:txBody>
      </p:sp>
    </p:spTree>
    <p:extLst>
      <p:ext uri="{BB962C8B-B14F-4D97-AF65-F5344CB8AC3E}">
        <p14:creationId xmlns:p14="http://schemas.microsoft.com/office/powerpoint/2010/main" val="385002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18" name="Cross 17">
            <a:extLst>
              <a:ext uri="{FF2B5EF4-FFF2-40B4-BE49-F238E27FC236}">
                <a16:creationId xmlns:a16="http://schemas.microsoft.com/office/drawing/2014/main" id="{A95492DF-08A1-4B4B-A854-3E5338F6A34C}"/>
              </a:ext>
            </a:extLst>
          </p:cNvPr>
          <p:cNvSpPr/>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03985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8" name="Graphic 46" descr="Checkmark">
            <a:extLst>
              <a:ext uri="{FF2B5EF4-FFF2-40B4-BE49-F238E27FC236}">
                <a16:creationId xmlns:a16="http://schemas.microsoft.com/office/drawing/2014/main" id="{E27B795D-3631-4572-8130-AF94D2BE4DD9}"/>
              </a:ext>
            </a:extLst>
          </p:cNvPr>
          <p:cNvSpPr/>
          <p:nvPr/>
        </p:nvSpPr>
        <p:spPr>
          <a:xfrm>
            <a:off x="1651029"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nvGrpSpPr>
          <p:cNvPr id="52" name="Graphic 2" descr="Bank Check">
            <a:extLst>
              <a:ext uri="{FF2B5EF4-FFF2-40B4-BE49-F238E27FC236}">
                <a16:creationId xmlns:a16="http://schemas.microsoft.com/office/drawing/2014/main" id="{DA681E2C-5980-4E2E-9D16-4061CF6F9A2B}"/>
              </a:ext>
            </a:extLst>
          </p:cNvPr>
          <p:cNvGrpSpPr/>
          <p:nvPr/>
        </p:nvGrpSpPr>
        <p:grpSpPr>
          <a:xfrm>
            <a:off x="3028119" y="2330903"/>
            <a:ext cx="1447226" cy="1447226"/>
            <a:chOff x="3028119" y="2330903"/>
            <a:chExt cx="1447226" cy="1447226"/>
          </a:xfrm>
          <a:solidFill>
            <a:srgbClr val="A3AB16"/>
          </a:solidFill>
        </p:grpSpPr>
        <p:sp>
          <p:nvSpPr>
            <p:cNvPr id="53" name="Freeform: Shape 52">
              <a:extLst>
                <a:ext uri="{FF2B5EF4-FFF2-40B4-BE49-F238E27FC236}">
                  <a16:creationId xmlns:a16="http://schemas.microsoft.com/office/drawing/2014/main" id="{9ABD261C-3FA1-4C5A-8853-E2D65C3C2300}"/>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4" name="Freeform: Shape 53">
              <a:extLst>
                <a:ext uri="{FF2B5EF4-FFF2-40B4-BE49-F238E27FC236}">
                  <a16:creationId xmlns:a16="http://schemas.microsoft.com/office/drawing/2014/main" id="{7225C94C-A0AD-4387-B56C-60502C86DE88}"/>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5" name="Freeform: Shape 54">
              <a:extLst>
                <a:ext uri="{FF2B5EF4-FFF2-40B4-BE49-F238E27FC236}">
                  <a16:creationId xmlns:a16="http://schemas.microsoft.com/office/drawing/2014/main" id="{E0815F64-8036-4E81-A17B-A3C318979CF3}"/>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6" name="Freeform: Shape 55">
              <a:extLst>
                <a:ext uri="{FF2B5EF4-FFF2-40B4-BE49-F238E27FC236}">
                  <a16:creationId xmlns:a16="http://schemas.microsoft.com/office/drawing/2014/main" id="{84CD86BB-462A-4684-A9DD-E55A150064DA}"/>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7" name="Freeform: Shape 56">
              <a:extLst>
                <a:ext uri="{FF2B5EF4-FFF2-40B4-BE49-F238E27FC236}">
                  <a16:creationId xmlns:a16="http://schemas.microsoft.com/office/drawing/2014/main" id="{78FA9CFA-770F-462B-9190-94630F5DFFB2}"/>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49" name="Rectangle 48">
            <a:extLst>
              <a:ext uri="{FF2B5EF4-FFF2-40B4-BE49-F238E27FC236}">
                <a16:creationId xmlns:a16="http://schemas.microsoft.com/office/drawing/2014/main" id="{B0429F81-9C3F-4B01-8C67-0DC89C15C0E5}"/>
              </a:ext>
            </a:extLst>
          </p:cNvPr>
          <p:cNvSpPr/>
          <p:nvPr/>
        </p:nvSpPr>
        <p:spPr>
          <a:xfrm>
            <a:off x="2751344" y="1693039"/>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160771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9" name="Rectangle 48">
            <a:extLst>
              <a:ext uri="{FF2B5EF4-FFF2-40B4-BE49-F238E27FC236}">
                <a16:creationId xmlns:a16="http://schemas.microsoft.com/office/drawing/2014/main" id="{B0429F81-9C3F-4B01-8C67-0DC89C15C0E5}"/>
              </a:ext>
            </a:extLst>
          </p:cNvPr>
          <p:cNvSpPr/>
          <p:nvPr/>
        </p:nvSpPr>
        <p:spPr>
          <a:xfrm>
            <a:off x="4956175" y="1562100"/>
            <a:ext cx="221551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19" name="Graphic 2" descr="Bank Check">
            <a:extLst>
              <a:ext uri="{FF2B5EF4-FFF2-40B4-BE49-F238E27FC236}">
                <a16:creationId xmlns:a16="http://schemas.microsoft.com/office/drawing/2014/main" id="{5D7AD602-EEE4-4C41-A1FE-AA622011034A}"/>
              </a:ext>
            </a:extLst>
          </p:cNvPr>
          <p:cNvGrpSpPr/>
          <p:nvPr/>
        </p:nvGrpSpPr>
        <p:grpSpPr>
          <a:xfrm>
            <a:off x="3028119" y="2330903"/>
            <a:ext cx="1447226" cy="1447226"/>
            <a:chOff x="3028119" y="2330903"/>
            <a:chExt cx="1447226" cy="1447226"/>
          </a:xfrm>
          <a:solidFill>
            <a:srgbClr val="A3AB16"/>
          </a:solidFill>
        </p:grpSpPr>
        <p:sp>
          <p:nvSpPr>
            <p:cNvPr id="20" name="Freeform: Shape 19">
              <a:extLst>
                <a:ext uri="{FF2B5EF4-FFF2-40B4-BE49-F238E27FC236}">
                  <a16:creationId xmlns:a16="http://schemas.microsoft.com/office/drawing/2014/main" id="{97B6989F-3B5D-4A37-854F-A50460BFE6B7}"/>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1" name="Freeform: Shape 20">
              <a:extLst>
                <a:ext uri="{FF2B5EF4-FFF2-40B4-BE49-F238E27FC236}">
                  <a16:creationId xmlns:a16="http://schemas.microsoft.com/office/drawing/2014/main" id="{A7822143-1A01-40BB-9306-DB504E0092D8}"/>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2" name="Freeform: Shape 21">
              <a:extLst>
                <a:ext uri="{FF2B5EF4-FFF2-40B4-BE49-F238E27FC236}">
                  <a16:creationId xmlns:a16="http://schemas.microsoft.com/office/drawing/2014/main" id="{9C27EFBA-6442-4432-96C1-7CFB1DF831E9}"/>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3" name="Freeform: Shape 22">
              <a:extLst>
                <a:ext uri="{FF2B5EF4-FFF2-40B4-BE49-F238E27FC236}">
                  <a16:creationId xmlns:a16="http://schemas.microsoft.com/office/drawing/2014/main" id="{46458A94-5C47-45FD-B44F-5FF8048EF5AD}"/>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4" name="Freeform: Shape 23">
              <a:extLst>
                <a:ext uri="{FF2B5EF4-FFF2-40B4-BE49-F238E27FC236}">
                  <a16:creationId xmlns:a16="http://schemas.microsoft.com/office/drawing/2014/main" id="{2FB03CC2-E929-4F2E-990D-A73BAD1D1599}"/>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5" name="Graphic 46" descr="Checkmark">
            <a:extLst>
              <a:ext uri="{FF2B5EF4-FFF2-40B4-BE49-F238E27FC236}">
                <a16:creationId xmlns:a16="http://schemas.microsoft.com/office/drawing/2014/main" id="{96464291-B804-4EE9-BB3D-C512C3841AE3}"/>
              </a:ext>
            </a:extLst>
          </p:cNvPr>
          <p:cNvSpPr/>
          <p:nvPr/>
        </p:nvSpPr>
        <p:spPr>
          <a:xfrm>
            <a:off x="1651029"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392189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nvPr>
        </p:nvSpPr>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559132" y="1866900"/>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5088652"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nvSpPr>
        <p:spPr>
          <a:xfrm>
            <a:off x="2593975"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nvSpPr>
        <p:spPr>
          <a:xfrm>
            <a:off x="4747304"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grpSp>
        <p:nvGrpSpPr>
          <p:cNvPr id="4" name="Graphic 2" descr="Bank Check">
            <a:extLst>
              <a:ext uri="{FF2B5EF4-FFF2-40B4-BE49-F238E27FC236}">
                <a16:creationId xmlns:a16="http://schemas.microsoft.com/office/drawing/2014/main" id="{83292170-E792-490E-9AF6-11B6DA004003}"/>
              </a:ext>
            </a:extLst>
          </p:cNvPr>
          <p:cNvGrpSpPr/>
          <p:nvPr/>
        </p:nvGrpSpPr>
        <p:grpSpPr>
          <a:xfrm>
            <a:off x="3028119" y="2330903"/>
            <a:ext cx="1447226" cy="1447226"/>
            <a:chOff x="3028119" y="2330903"/>
            <a:chExt cx="1447226" cy="1447226"/>
          </a:xfrm>
          <a:solidFill>
            <a:srgbClr val="A3AB16"/>
          </a:solidFill>
        </p:grpSpPr>
        <p:sp>
          <p:nvSpPr>
            <p:cNvPr id="5" name="Freeform: Shape 4">
              <a:extLst>
                <a:ext uri="{FF2B5EF4-FFF2-40B4-BE49-F238E27FC236}">
                  <a16:creationId xmlns:a16="http://schemas.microsoft.com/office/drawing/2014/main" id="{123BCC8C-D5CF-4B68-84C3-CF8A68FF39D7}"/>
                </a:ext>
              </a:extLst>
            </p:cNvPr>
            <p:cNvSpPr/>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6" name="Freeform: Shape 5">
              <a:extLst>
                <a:ext uri="{FF2B5EF4-FFF2-40B4-BE49-F238E27FC236}">
                  <a16:creationId xmlns:a16="http://schemas.microsoft.com/office/drawing/2014/main" id="{C5019DCD-6910-4E48-930A-9613B3FED384}"/>
                </a:ext>
              </a:extLst>
            </p:cNvPr>
            <p:cNvSpPr/>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7" name="Freeform: Shape 6">
              <a:extLst>
                <a:ext uri="{FF2B5EF4-FFF2-40B4-BE49-F238E27FC236}">
                  <a16:creationId xmlns:a16="http://schemas.microsoft.com/office/drawing/2014/main" id="{16705BCF-3C87-4104-A21D-20DB0D439279}"/>
                </a:ext>
              </a:extLst>
            </p:cNvPr>
            <p:cNvSpPr/>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8" name="Freeform: Shape 7">
              <a:extLst>
                <a:ext uri="{FF2B5EF4-FFF2-40B4-BE49-F238E27FC236}">
                  <a16:creationId xmlns:a16="http://schemas.microsoft.com/office/drawing/2014/main" id="{3995CBD5-82A5-40A0-8F51-C2C3C880AF7E}"/>
                </a:ext>
              </a:extLst>
            </p:cNvPr>
            <p:cNvSpPr/>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9" name="Freeform: Shape 8">
              <a:extLst>
                <a:ext uri="{FF2B5EF4-FFF2-40B4-BE49-F238E27FC236}">
                  <a16:creationId xmlns:a16="http://schemas.microsoft.com/office/drawing/2014/main" id="{4F479AF5-4D9C-4BB7-A9CA-FCE808C3C8C5}"/>
                </a:ext>
              </a:extLst>
            </p:cNvPr>
            <p:cNvSpPr/>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2" name="Graphic 46" descr="Checkmark">
            <a:extLst>
              <a:ext uri="{FF2B5EF4-FFF2-40B4-BE49-F238E27FC236}">
                <a16:creationId xmlns:a16="http://schemas.microsoft.com/office/drawing/2014/main" id="{D7996E78-6BE1-4398-9E91-10B009F89841}"/>
              </a:ext>
            </a:extLst>
          </p:cNvPr>
          <p:cNvSpPr/>
          <p:nvPr/>
        </p:nvSpPr>
        <p:spPr>
          <a:xfrm>
            <a:off x="1651029"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56986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038037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nvSpPr>
        <p:spPr>
          <a:xfrm>
            <a:off x="4901598" y="1562100"/>
            <a:ext cx="2270093"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652159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nvPr>
        </p:nvSpPr>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743046"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nvSpPr>
        <p:spPr>
          <a:xfrm>
            <a:off x="3231297"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nvSpPr>
        <p:spPr>
          <a:xfrm rot="12808814">
            <a:off x="3796901"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nvSpPr>
        <p:spPr>
          <a:xfrm>
            <a:off x="3890322"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nvSpPr>
        <p:spPr>
          <a:xfrm>
            <a:off x="3890322"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nvSpPr>
        <p:spPr>
          <a:xfrm>
            <a:off x="341436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nvSpPr>
        <p:spPr>
          <a:xfrm>
            <a:off x="43662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5220530"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nvSpPr>
        <p:spPr>
          <a:xfrm>
            <a:off x="364446" y="392252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nvSpPr>
        <p:spPr>
          <a:xfrm rot="2247068">
            <a:off x="4000841"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09225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nvPr>
        </p:nvSpPr>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2743634"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CAB4CE5B-9A93-4C65-9AAF-79E52BE6D724}"/>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0" name="Graphic 20" descr="Piggy Bank">
            <a:extLst>
              <a:ext uri="{FF2B5EF4-FFF2-40B4-BE49-F238E27FC236}">
                <a16:creationId xmlns:a16="http://schemas.microsoft.com/office/drawing/2014/main" id="{D5EE3D48-8BBC-46DA-837E-B2F6BC5BC887}"/>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3" name="Freeform: Shape 52">
            <a:extLst>
              <a:ext uri="{FF2B5EF4-FFF2-40B4-BE49-F238E27FC236}">
                <a16:creationId xmlns:a16="http://schemas.microsoft.com/office/drawing/2014/main" id="{8634A26C-9A15-44CA-B9BE-A60FC4BAC84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8" name="TextBox 57">
            <a:extLst>
              <a:ext uri="{FF2B5EF4-FFF2-40B4-BE49-F238E27FC236}">
                <a16:creationId xmlns:a16="http://schemas.microsoft.com/office/drawing/2014/main" id="{E7ED1C92-4691-4B42-BB73-E8274B850407}"/>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59" name="TextBox 58">
            <a:extLst>
              <a:ext uri="{FF2B5EF4-FFF2-40B4-BE49-F238E27FC236}">
                <a16:creationId xmlns:a16="http://schemas.microsoft.com/office/drawing/2014/main" id="{A831B130-86BD-4C23-85F4-BFEE93EE961A}"/>
              </a:ext>
            </a:extLst>
          </p:cNvPr>
          <p:cNvSpPr txBox="1"/>
          <p:nvPr/>
        </p:nvSpPr>
        <p:spPr>
          <a:xfrm>
            <a:off x="2533015"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60" name="TextBox 59">
            <a:extLst>
              <a:ext uri="{FF2B5EF4-FFF2-40B4-BE49-F238E27FC236}">
                <a16:creationId xmlns:a16="http://schemas.microsoft.com/office/drawing/2014/main" id="{CAAF209A-D599-4C68-BFF8-89268D60343F}"/>
              </a:ext>
            </a:extLst>
          </p:cNvPr>
          <p:cNvSpPr txBox="1"/>
          <p:nvPr/>
        </p:nvSpPr>
        <p:spPr>
          <a:xfrm>
            <a:off x="4803775"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62" name="Rectangle 61">
            <a:extLst>
              <a:ext uri="{FF2B5EF4-FFF2-40B4-BE49-F238E27FC236}">
                <a16:creationId xmlns:a16="http://schemas.microsoft.com/office/drawing/2014/main" id="{FE8E1263-12EB-4BB9-B20D-8DA18D91C8B6}"/>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832701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aphic 17" descr="User">
            <a:extLst>
              <a:ext uri="{FF2B5EF4-FFF2-40B4-BE49-F238E27FC236}">
                <a16:creationId xmlns:a16="http://schemas.microsoft.com/office/drawing/2014/main" id="{274E46E9-3CED-482D-A246-0C56541AAA9E}"/>
              </a:ext>
            </a:extLst>
          </p:cNvPr>
          <p:cNvGrpSpPr/>
          <p:nvPr/>
        </p:nvGrpSpPr>
        <p:grpSpPr>
          <a:xfrm>
            <a:off x="2743634" y="2054247"/>
            <a:ext cx="2064600" cy="2064600"/>
            <a:chOff x="3355975" y="2400300"/>
            <a:chExt cx="914400" cy="914400"/>
          </a:xfrm>
          <a:solidFill>
            <a:srgbClr val="A3AB16"/>
          </a:solidFill>
        </p:grpSpPr>
        <p:sp>
          <p:nvSpPr>
            <p:cNvPr id="17" name="Freeform: Shape 16">
              <a:extLst>
                <a:ext uri="{FF2B5EF4-FFF2-40B4-BE49-F238E27FC236}">
                  <a16:creationId xmlns:a16="http://schemas.microsoft.com/office/drawing/2014/main" id="{084E520D-7CBF-482E-88B1-FABFA44982A6}"/>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8" name="Freeform: Shape 17">
              <a:extLst>
                <a:ext uri="{FF2B5EF4-FFF2-40B4-BE49-F238E27FC236}">
                  <a16:creationId xmlns:a16="http://schemas.microsoft.com/office/drawing/2014/main" id="{34D5CBE0-953B-4792-9952-BB238F61E1BA}"/>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9" name="Graphic 20" descr="Piggy Bank">
            <a:extLst>
              <a:ext uri="{FF2B5EF4-FFF2-40B4-BE49-F238E27FC236}">
                <a16:creationId xmlns:a16="http://schemas.microsoft.com/office/drawing/2014/main" id="{613F05E7-0210-4EC3-ACD2-D25E3550D574}"/>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CEF953B0-349C-4AE9-B593-1F77666697C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1" name="TextBox 20">
            <a:extLst>
              <a:ext uri="{FF2B5EF4-FFF2-40B4-BE49-F238E27FC236}">
                <a16:creationId xmlns:a16="http://schemas.microsoft.com/office/drawing/2014/main" id="{B02EA2CC-E68A-4BA3-90FE-2D819D53D872}"/>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22" name="TextBox 21">
            <a:extLst>
              <a:ext uri="{FF2B5EF4-FFF2-40B4-BE49-F238E27FC236}">
                <a16:creationId xmlns:a16="http://schemas.microsoft.com/office/drawing/2014/main" id="{DD8C39A8-C6BA-490D-82F5-353E128A31DC}"/>
              </a:ext>
            </a:extLst>
          </p:cNvPr>
          <p:cNvSpPr txBox="1"/>
          <p:nvPr/>
        </p:nvSpPr>
        <p:spPr>
          <a:xfrm>
            <a:off x="2533015"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23" name="TextBox 22">
            <a:extLst>
              <a:ext uri="{FF2B5EF4-FFF2-40B4-BE49-F238E27FC236}">
                <a16:creationId xmlns:a16="http://schemas.microsoft.com/office/drawing/2014/main" id="{6AEB3524-DA64-46A4-8798-7F8DAAAD481F}"/>
              </a:ext>
            </a:extLst>
          </p:cNvPr>
          <p:cNvSpPr txBox="1"/>
          <p:nvPr/>
        </p:nvSpPr>
        <p:spPr>
          <a:xfrm>
            <a:off x="4803775"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4" name="Rectangle 23">
            <a:extLst>
              <a:ext uri="{FF2B5EF4-FFF2-40B4-BE49-F238E27FC236}">
                <a16:creationId xmlns:a16="http://schemas.microsoft.com/office/drawing/2014/main" id="{97AAF9EB-46C7-483C-9D04-7B95AF02B7C2}"/>
              </a:ext>
            </a:extLst>
          </p:cNvPr>
          <p:cNvSpPr/>
          <p:nvPr/>
        </p:nvSpPr>
        <p:spPr>
          <a:xfrm>
            <a:off x="4849872" y="1562100"/>
            <a:ext cx="2321819"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57" name="Freeform 29">
            <a:extLst>
              <a:ext uri="{FF2B5EF4-FFF2-40B4-BE49-F238E27FC236}">
                <a16:creationId xmlns:a16="http://schemas.microsoft.com/office/drawing/2014/main" id="{0F33D7D2-947F-4CFA-8D42-7E0B09B8FBAB}"/>
              </a:ext>
            </a:extLst>
          </p:cNvPr>
          <p:cNvSpPr>
            <a:spLocks/>
          </p:cNvSpPr>
          <p:nvPr/>
        </p:nvSpPr>
        <p:spPr bwMode="auto">
          <a:xfrm>
            <a:off x="3946893" y="3022988"/>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3" name="Title 2">
            <a:extLst>
              <a:ext uri="{FF2B5EF4-FFF2-40B4-BE49-F238E27FC236}">
                <a16:creationId xmlns:a16="http://schemas.microsoft.com/office/drawing/2014/main" id="{FF347152-FD60-4562-88F9-E98EE0606CFF}"/>
              </a:ext>
            </a:extLst>
          </p:cNvPr>
          <p:cNvSpPr>
            <a:spLocks noGrp="1"/>
          </p:cNvSpPr>
          <p:nvPr>
            <p:ph type="title"/>
          </p:nvPr>
        </p:nvSpPr>
        <p:spPr/>
        <p:txBody>
          <a:bodyPr/>
          <a:lstStyle/>
          <a:p>
            <a:r>
              <a:rPr lang="en-US" dirty="0"/>
              <a:t>SPECIAL BENEFITS</a:t>
            </a:r>
          </a:p>
        </p:txBody>
      </p:sp>
    </p:spTree>
    <p:extLst>
      <p:ext uri="{BB962C8B-B14F-4D97-AF65-F5344CB8AC3E}">
        <p14:creationId xmlns:p14="http://schemas.microsoft.com/office/powerpoint/2010/main" val="2127329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nvPr>
        </p:nvSpPr>
        <p:spPr/>
        <p:txBody>
          <a:bodyPr/>
          <a:lstStyle/>
          <a:p>
            <a:r>
              <a:rPr lang="en-US" dirty="0"/>
              <a:t>SPECIAL BENEFITS</a:t>
            </a:r>
          </a:p>
        </p:txBody>
      </p:sp>
      <p:grpSp>
        <p:nvGrpSpPr>
          <p:cNvPr id="11" name="Graphic 17" descr="User">
            <a:extLst>
              <a:ext uri="{FF2B5EF4-FFF2-40B4-BE49-F238E27FC236}">
                <a16:creationId xmlns:a16="http://schemas.microsoft.com/office/drawing/2014/main" id="{D0430C13-8559-4F1A-ADA8-F8C9626A00B7}"/>
              </a:ext>
            </a:extLst>
          </p:cNvPr>
          <p:cNvGrpSpPr/>
          <p:nvPr/>
        </p:nvGrpSpPr>
        <p:grpSpPr>
          <a:xfrm>
            <a:off x="2743634" y="2054247"/>
            <a:ext cx="2064600" cy="2064600"/>
            <a:chOff x="3355975" y="2400300"/>
            <a:chExt cx="914400" cy="914400"/>
          </a:xfrm>
          <a:solidFill>
            <a:srgbClr val="A3AB16"/>
          </a:solidFill>
        </p:grpSpPr>
        <p:sp>
          <p:nvSpPr>
            <p:cNvPr id="12" name="Freeform: Shape 11">
              <a:extLst>
                <a:ext uri="{FF2B5EF4-FFF2-40B4-BE49-F238E27FC236}">
                  <a16:creationId xmlns:a16="http://schemas.microsoft.com/office/drawing/2014/main" id="{7D9A05D7-B30D-48B3-88BC-E0421B6BB5E7}"/>
                </a:ext>
              </a:extLst>
            </p:cNvPr>
            <p:cNvSpPr/>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3" name="Freeform: Shape 12">
              <a:extLst>
                <a:ext uri="{FF2B5EF4-FFF2-40B4-BE49-F238E27FC236}">
                  <a16:creationId xmlns:a16="http://schemas.microsoft.com/office/drawing/2014/main" id="{1BD22388-6CA2-4733-891D-C8D0437BB582}"/>
                </a:ext>
              </a:extLst>
            </p:cNvPr>
            <p:cNvSpPr/>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4" name="Graphic 20" descr="Piggy Bank">
            <a:extLst>
              <a:ext uri="{FF2B5EF4-FFF2-40B4-BE49-F238E27FC236}">
                <a16:creationId xmlns:a16="http://schemas.microsoft.com/office/drawing/2014/main" id="{572963AB-8411-4143-974D-EC8B95A985C4}"/>
              </a:ext>
            </a:extLst>
          </p:cNvPr>
          <p:cNvSpPr/>
          <p:nvPr/>
        </p:nvSpPr>
        <p:spPr>
          <a:xfrm>
            <a:off x="729574"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B2E523E8-81A7-43DA-9030-157638178764}"/>
              </a:ext>
            </a:extLst>
          </p:cNvPr>
          <p:cNvSpPr/>
          <p:nvPr/>
        </p:nvSpPr>
        <p:spPr>
          <a:xfrm rot="17311002" flipH="1">
            <a:off x="5370680" y="2392969"/>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7" name="TextBox 16">
            <a:extLst>
              <a:ext uri="{FF2B5EF4-FFF2-40B4-BE49-F238E27FC236}">
                <a16:creationId xmlns:a16="http://schemas.microsoft.com/office/drawing/2014/main" id="{D5887FA5-3D61-41B9-A4BD-0BF5A235E0B3}"/>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18" name="TextBox 17">
            <a:extLst>
              <a:ext uri="{FF2B5EF4-FFF2-40B4-BE49-F238E27FC236}">
                <a16:creationId xmlns:a16="http://schemas.microsoft.com/office/drawing/2014/main" id="{4EBC1C88-F7A8-42D6-829C-698503B6092E}"/>
              </a:ext>
            </a:extLst>
          </p:cNvPr>
          <p:cNvSpPr txBox="1"/>
          <p:nvPr/>
        </p:nvSpPr>
        <p:spPr>
          <a:xfrm>
            <a:off x="2533015"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19" name="TextBox 18">
            <a:extLst>
              <a:ext uri="{FF2B5EF4-FFF2-40B4-BE49-F238E27FC236}">
                <a16:creationId xmlns:a16="http://schemas.microsoft.com/office/drawing/2014/main" id="{2B01B6DD-0AA6-4586-A9DD-6B49AC115273}"/>
              </a:ext>
            </a:extLst>
          </p:cNvPr>
          <p:cNvSpPr txBox="1"/>
          <p:nvPr/>
        </p:nvSpPr>
        <p:spPr>
          <a:xfrm>
            <a:off x="4803775"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1" name="Freeform 29">
            <a:extLst>
              <a:ext uri="{FF2B5EF4-FFF2-40B4-BE49-F238E27FC236}">
                <a16:creationId xmlns:a16="http://schemas.microsoft.com/office/drawing/2014/main" id="{09D1E487-C084-4638-BD39-61454D20F2F8}"/>
              </a:ext>
            </a:extLst>
          </p:cNvPr>
          <p:cNvSpPr>
            <a:spLocks/>
          </p:cNvSpPr>
          <p:nvPr/>
        </p:nvSpPr>
        <p:spPr bwMode="auto">
          <a:xfrm>
            <a:off x="3946893" y="3022988"/>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Tree>
    <p:extLst>
      <p:ext uri="{BB962C8B-B14F-4D97-AF65-F5344CB8AC3E}">
        <p14:creationId xmlns:p14="http://schemas.microsoft.com/office/powerpoint/2010/main" val="219964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OUR MISSION</a:t>
            </a:r>
          </a:p>
        </p:txBody>
      </p:sp>
      <p:grpSp>
        <p:nvGrpSpPr>
          <p:cNvPr id="24" name="Graphic 22" descr="Rocket">
            <a:extLst>
              <a:ext uri="{FF2B5EF4-FFF2-40B4-BE49-F238E27FC236}">
                <a16:creationId xmlns:a16="http://schemas.microsoft.com/office/drawing/2014/main" id="{0CC3958E-F178-4934-B9C5-1999A6132A66}"/>
              </a:ext>
            </a:extLst>
          </p:cNvPr>
          <p:cNvGrpSpPr/>
          <p:nvPr/>
        </p:nvGrpSpPr>
        <p:grpSpPr>
          <a:xfrm rot="2664900" flipH="1">
            <a:off x="4004447" y="2110075"/>
            <a:ext cx="3124200" cy="3124200"/>
            <a:chOff x="3355975" y="2400300"/>
            <a:chExt cx="914400" cy="914400"/>
          </a:xfrm>
          <a:solidFill>
            <a:srgbClr val="A3AB16"/>
          </a:solidFill>
        </p:grpSpPr>
        <p:sp>
          <p:nvSpPr>
            <p:cNvPr id="25" name="Freeform: Shape 24">
              <a:extLst>
                <a:ext uri="{FF2B5EF4-FFF2-40B4-BE49-F238E27FC236}">
                  <a16:creationId xmlns:a16="http://schemas.microsoft.com/office/drawing/2014/main" id="{B69EC026-7ECE-4260-8A32-AEE2FEDF63BB}"/>
                </a:ext>
              </a:extLst>
            </p:cNvPr>
            <p:cNvSpPr/>
            <p:nvPr/>
          </p:nvSpPr>
          <p:spPr>
            <a:xfrm>
              <a:off x="4014629" y="2468124"/>
              <a:ext cx="180975" cy="180975"/>
            </a:xfrm>
            <a:custGeom>
              <a:avLst/>
              <a:gdLst>
                <a:gd name="connsiteX0" fmla="*/ 177641 w 180975"/>
                <a:gd name="connsiteY0" fmla="*/ 12186 h 180975"/>
                <a:gd name="connsiteX1" fmla="*/ 7144 w 180975"/>
                <a:gd name="connsiteY1" fmla="*/ 33141 h 180975"/>
                <a:gd name="connsiteX2" fmla="*/ 85249 w 180975"/>
                <a:gd name="connsiteY2" fmla="*/ 95054 h 180975"/>
                <a:gd name="connsiteX3" fmla="*/ 148114 w 180975"/>
                <a:gd name="connsiteY3" fmla="*/ 175064 h 180975"/>
                <a:gd name="connsiteX4" fmla="*/ 177641 w 180975"/>
                <a:gd name="connsiteY4" fmla="*/ 12186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77641" y="12186"/>
                  </a:moveTo>
                  <a:cubicBezTo>
                    <a:pt x="164306" y="-1149"/>
                    <a:pt x="78581" y="14091"/>
                    <a:pt x="7144" y="33141"/>
                  </a:cubicBezTo>
                  <a:cubicBezTo>
                    <a:pt x="32861" y="48381"/>
                    <a:pt x="59531" y="69336"/>
                    <a:pt x="85249" y="95054"/>
                  </a:cubicBezTo>
                  <a:cubicBezTo>
                    <a:pt x="111919" y="121724"/>
                    <a:pt x="132874" y="148394"/>
                    <a:pt x="148114" y="175064"/>
                  </a:cubicBezTo>
                  <a:cubicBezTo>
                    <a:pt x="167164" y="101721"/>
                    <a:pt x="191929" y="25521"/>
                    <a:pt x="177641" y="121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6" name="Freeform: Shape 25">
              <a:extLst>
                <a:ext uri="{FF2B5EF4-FFF2-40B4-BE49-F238E27FC236}">
                  <a16:creationId xmlns:a16="http://schemas.microsoft.com/office/drawing/2014/main" id="{688D12A7-BB51-4005-AB9E-5020928D4ABF}"/>
                </a:ext>
              </a:extLst>
            </p:cNvPr>
            <p:cNvSpPr/>
            <p:nvPr/>
          </p:nvSpPr>
          <p:spPr>
            <a:xfrm>
              <a:off x="3422238" y="2729984"/>
              <a:ext cx="238125" cy="228600"/>
            </a:xfrm>
            <a:custGeom>
              <a:avLst/>
              <a:gdLst>
                <a:gd name="connsiteX0" fmla="*/ 239489 w 238125"/>
                <a:gd name="connsiteY0" fmla="*/ 21789 h 228600"/>
                <a:gd name="connsiteX1" fmla="*/ 207104 w 238125"/>
                <a:gd name="connsiteY1" fmla="*/ 9406 h 228600"/>
                <a:gd name="connsiteX2" fmla="*/ 169004 w 238125"/>
                <a:gd name="connsiteY2" fmla="*/ 17026 h 228600"/>
                <a:gd name="connsiteX3" fmla="*/ 17557 w 238125"/>
                <a:gd name="connsiteY3" fmla="*/ 168474 h 228600"/>
                <a:gd name="connsiteX4" fmla="*/ 49942 w 238125"/>
                <a:gd name="connsiteY4" fmla="*/ 228481 h 228600"/>
                <a:gd name="connsiteX5" fmla="*/ 176624 w 238125"/>
                <a:gd name="connsiteY5" fmla="*/ 199906 h 228600"/>
                <a:gd name="connsiteX6" fmla="*/ 239489 w 238125"/>
                <a:gd name="connsiteY6" fmla="*/ 2178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125" h="228600">
                  <a:moveTo>
                    <a:pt x="239489" y="21789"/>
                  </a:moveTo>
                  <a:lnTo>
                    <a:pt x="207104" y="9406"/>
                  </a:lnTo>
                  <a:cubicBezTo>
                    <a:pt x="193769" y="4644"/>
                    <a:pt x="179482" y="7501"/>
                    <a:pt x="169004" y="17026"/>
                  </a:cubicBezTo>
                  <a:lnTo>
                    <a:pt x="17557" y="168474"/>
                  </a:lnTo>
                  <a:cubicBezTo>
                    <a:pt x="-7208" y="193239"/>
                    <a:pt x="15652" y="236101"/>
                    <a:pt x="49942" y="228481"/>
                  </a:cubicBezTo>
                  <a:lnTo>
                    <a:pt x="176624" y="199906"/>
                  </a:lnTo>
                  <a:cubicBezTo>
                    <a:pt x="187102" y="152281"/>
                    <a:pt x="204247" y="88464"/>
                    <a:pt x="239489" y="2178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8" name="Freeform: Shape 27">
              <a:extLst>
                <a:ext uri="{FF2B5EF4-FFF2-40B4-BE49-F238E27FC236}">
                  <a16:creationId xmlns:a16="http://schemas.microsoft.com/office/drawing/2014/main" id="{ADB4BD2A-1BC2-4D3A-BBA1-F1AB55758DAD}"/>
                </a:ext>
              </a:extLst>
            </p:cNvPr>
            <p:cNvSpPr/>
            <p:nvPr/>
          </p:nvSpPr>
          <p:spPr>
            <a:xfrm>
              <a:off x="3702250" y="2993231"/>
              <a:ext cx="228600" cy="247650"/>
            </a:xfrm>
            <a:custGeom>
              <a:avLst/>
              <a:gdLst>
                <a:gd name="connsiteX0" fmla="*/ 211890 w 228600"/>
                <a:gd name="connsiteY0" fmla="*/ 7144 h 247650"/>
                <a:gd name="connsiteX1" fmla="*/ 37583 w 228600"/>
                <a:gd name="connsiteY1" fmla="*/ 68104 h 247650"/>
                <a:gd name="connsiteX2" fmla="*/ 8055 w 228600"/>
                <a:gd name="connsiteY2" fmla="*/ 203359 h 247650"/>
                <a:gd name="connsiteX3" fmla="*/ 68063 w 228600"/>
                <a:gd name="connsiteY3" fmla="*/ 235744 h 247650"/>
                <a:gd name="connsiteX4" fmla="*/ 219510 w 228600"/>
                <a:gd name="connsiteY4" fmla="*/ 84296 h 247650"/>
                <a:gd name="connsiteX5" fmla="*/ 227130 w 228600"/>
                <a:gd name="connsiteY5" fmla="*/ 46196 h 247650"/>
                <a:gd name="connsiteX6" fmla="*/ 211890 w 228600"/>
                <a:gd name="connsiteY6"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600" h="247650">
                  <a:moveTo>
                    <a:pt x="211890" y="7144"/>
                  </a:moveTo>
                  <a:cubicBezTo>
                    <a:pt x="148073" y="40481"/>
                    <a:pt x="87113" y="58579"/>
                    <a:pt x="37583" y="68104"/>
                  </a:cubicBezTo>
                  <a:lnTo>
                    <a:pt x="8055" y="203359"/>
                  </a:lnTo>
                  <a:cubicBezTo>
                    <a:pt x="435" y="237649"/>
                    <a:pt x="42345" y="261461"/>
                    <a:pt x="68063" y="235744"/>
                  </a:cubicBezTo>
                  <a:lnTo>
                    <a:pt x="219510" y="84296"/>
                  </a:lnTo>
                  <a:cubicBezTo>
                    <a:pt x="229035" y="74771"/>
                    <a:pt x="232845" y="59531"/>
                    <a:pt x="227130" y="46196"/>
                  </a:cubicBezTo>
                  <a:lnTo>
                    <a:pt x="211890"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9" name="Freeform: Shape 28">
              <a:extLst>
                <a:ext uri="{FF2B5EF4-FFF2-40B4-BE49-F238E27FC236}">
                  <a16:creationId xmlns:a16="http://schemas.microsoft.com/office/drawing/2014/main" id="{9B9E40B6-2560-4C67-85A4-697A9674826D}"/>
                </a:ext>
              </a:extLst>
            </p:cNvPr>
            <p:cNvSpPr/>
            <p:nvPr/>
          </p:nvSpPr>
          <p:spPr>
            <a:xfrm>
              <a:off x="3625056" y="2511266"/>
              <a:ext cx="523875" cy="523875"/>
            </a:xfrm>
            <a:custGeom>
              <a:avLst/>
              <a:gdLst>
                <a:gd name="connsiteX0" fmla="*/ 345281 w 523875"/>
                <a:gd name="connsiteY0" fmla="*/ 7144 h 523875"/>
                <a:gd name="connsiteX1" fmla="*/ 163354 w 523875"/>
                <a:gd name="connsiteY1" fmla="*/ 130969 h 523875"/>
                <a:gd name="connsiteX2" fmla="*/ 7144 w 523875"/>
                <a:gd name="connsiteY2" fmla="*/ 459581 h 523875"/>
                <a:gd name="connsiteX3" fmla="*/ 66199 w 523875"/>
                <a:gd name="connsiteY3" fmla="*/ 518636 h 523875"/>
                <a:gd name="connsiteX4" fmla="*/ 395764 w 523875"/>
                <a:gd name="connsiteY4" fmla="*/ 363379 h 523875"/>
                <a:gd name="connsiteX5" fmla="*/ 519589 w 523875"/>
                <a:gd name="connsiteY5" fmla="*/ 182404 h 523875"/>
                <a:gd name="connsiteX6" fmla="*/ 447199 w 523875"/>
                <a:gd name="connsiteY6" fmla="*/ 77629 h 523875"/>
                <a:gd name="connsiteX7" fmla="*/ 345281 w 523875"/>
                <a:gd name="connsiteY7" fmla="*/ 7144 h 523875"/>
                <a:gd name="connsiteX8" fmla="*/ 393859 w 523875"/>
                <a:gd name="connsiteY8" fmla="*/ 212884 h 523875"/>
                <a:gd name="connsiteX9" fmla="*/ 312896 w 523875"/>
                <a:gd name="connsiteY9" fmla="*/ 212884 h 523875"/>
                <a:gd name="connsiteX10" fmla="*/ 312896 w 523875"/>
                <a:gd name="connsiteY10" fmla="*/ 131921 h 523875"/>
                <a:gd name="connsiteX11" fmla="*/ 393859 w 523875"/>
                <a:gd name="connsiteY11" fmla="*/ 131921 h 523875"/>
                <a:gd name="connsiteX12" fmla="*/ 393859 w 523875"/>
                <a:gd name="connsiteY12" fmla="*/ 212884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875" h="523875">
                  <a:moveTo>
                    <a:pt x="345281" y="7144"/>
                  </a:moveTo>
                  <a:cubicBezTo>
                    <a:pt x="289084" y="30004"/>
                    <a:pt x="225266" y="69056"/>
                    <a:pt x="163354" y="130969"/>
                  </a:cubicBezTo>
                  <a:cubicBezTo>
                    <a:pt x="50006" y="244316"/>
                    <a:pt x="16669" y="381476"/>
                    <a:pt x="7144" y="459581"/>
                  </a:cubicBezTo>
                  <a:lnTo>
                    <a:pt x="66199" y="518636"/>
                  </a:lnTo>
                  <a:cubicBezTo>
                    <a:pt x="144304" y="509111"/>
                    <a:pt x="282416" y="476726"/>
                    <a:pt x="395764" y="363379"/>
                  </a:cubicBezTo>
                  <a:cubicBezTo>
                    <a:pt x="457676" y="301466"/>
                    <a:pt x="496729" y="238601"/>
                    <a:pt x="519589" y="182404"/>
                  </a:cubicBezTo>
                  <a:cubicBezTo>
                    <a:pt x="507206" y="150971"/>
                    <a:pt x="482441" y="113824"/>
                    <a:pt x="447199" y="77629"/>
                  </a:cubicBezTo>
                  <a:cubicBezTo>
                    <a:pt x="412909" y="44291"/>
                    <a:pt x="376714" y="19526"/>
                    <a:pt x="345281" y="7144"/>
                  </a:cubicBezTo>
                  <a:close/>
                  <a:moveTo>
                    <a:pt x="393859" y="212884"/>
                  </a:moveTo>
                  <a:cubicBezTo>
                    <a:pt x="371951" y="234791"/>
                    <a:pt x="335756" y="234791"/>
                    <a:pt x="312896" y="212884"/>
                  </a:cubicBezTo>
                  <a:cubicBezTo>
                    <a:pt x="290989" y="190976"/>
                    <a:pt x="290989" y="154781"/>
                    <a:pt x="312896" y="131921"/>
                  </a:cubicBezTo>
                  <a:cubicBezTo>
                    <a:pt x="334804" y="110014"/>
                    <a:pt x="370999" y="110014"/>
                    <a:pt x="393859" y="131921"/>
                  </a:cubicBezTo>
                  <a:cubicBezTo>
                    <a:pt x="415766" y="154781"/>
                    <a:pt x="415766" y="190976"/>
                    <a:pt x="393859" y="2128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0" name="Freeform: Shape 29">
              <a:extLst>
                <a:ext uri="{FF2B5EF4-FFF2-40B4-BE49-F238E27FC236}">
                  <a16:creationId xmlns:a16="http://schemas.microsoft.com/office/drawing/2014/main" id="{BE2046BD-62CC-42C2-BBEA-F74740506118}"/>
                </a:ext>
              </a:extLst>
            </p:cNvPr>
            <p:cNvSpPr/>
            <p:nvPr/>
          </p:nvSpPr>
          <p:spPr>
            <a:xfrm>
              <a:off x="3512869" y="2999283"/>
              <a:ext cx="142875" cy="142875"/>
            </a:xfrm>
            <a:custGeom>
              <a:avLst/>
              <a:gdLst>
                <a:gd name="connsiteX0" fmla="*/ 118379 w 142875"/>
                <a:gd name="connsiteY0" fmla="*/ 31572 h 142875"/>
                <a:gd name="connsiteX1" fmla="*/ 73611 w 142875"/>
                <a:gd name="connsiteY1" fmla="*/ 22047 h 142875"/>
                <a:gd name="connsiteX2" fmla="*/ 9794 w 142875"/>
                <a:gd name="connsiteY2" fmla="*/ 140157 h 142875"/>
                <a:gd name="connsiteX3" fmla="*/ 127904 w 142875"/>
                <a:gd name="connsiteY3" fmla="*/ 76339 h 142875"/>
                <a:gd name="connsiteX4" fmla="*/ 118379 w 142875"/>
                <a:gd name="connsiteY4" fmla="*/ 31572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18379" y="31572"/>
                  </a:moveTo>
                  <a:cubicBezTo>
                    <a:pt x="103139" y="16332"/>
                    <a:pt x="105044" y="-9386"/>
                    <a:pt x="73611" y="22047"/>
                  </a:cubicBezTo>
                  <a:cubicBezTo>
                    <a:pt x="42179" y="53479"/>
                    <a:pt x="-4494" y="124917"/>
                    <a:pt x="9794" y="140157"/>
                  </a:cubicBezTo>
                  <a:cubicBezTo>
                    <a:pt x="25034" y="155397"/>
                    <a:pt x="96471" y="107772"/>
                    <a:pt x="127904" y="76339"/>
                  </a:cubicBezTo>
                  <a:cubicBezTo>
                    <a:pt x="159336" y="43954"/>
                    <a:pt x="133619" y="45859"/>
                    <a:pt x="118379" y="3157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5" name="Group 34">
            <a:extLst>
              <a:ext uri="{FF2B5EF4-FFF2-40B4-BE49-F238E27FC236}">
                <a16:creationId xmlns:a16="http://schemas.microsoft.com/office/drawing/2014/main" id="{62B7E607-45A9-45FF-8594-0643A56C3BAB}"/>
              </a:ext>
            </a:extLst>
          </p:cNvPr>
          <p:cNvGrpSpPr/>
          <p:nvPr/>
        </p:nvGrpSpPr>
        <p:grpSpPr>
          <a:xfrm>
            <a:off x="801053" y="1463147"/>
            <a:ext cx="4308289" cy="2526506"/>
            <a:chOff x="642796" y="1866900"/>
            <a:chExt cx="4308289" cy="2526506"/>
          </a:xfrm>
        </p:grpSpPr>
        <p:sp>
          <p:nvSpPr>
            <p:cNvPr id="31" name="TextBox 30">
              <a:extLst>
                <a:ext uri="{FF2B5EF4-FFF2-40B4-BE49-F238E27FC236}">
                  <a16:creationId xmlns:a16="http://schemas.microsoft.com/office/drawing/2014/main" id="{B361A320-1E49-4326-9AC5-35D1EC92644B}"/>
                </a:ext>
              </a:extLst>
            </p:cNvPr>
            <p:cNvSpPr txBox="1"/>
            <p:nvPr/>
          </p:nvSpPr>
          <p:spPr>
            <a:xfrm>
              <a:off x="724005" y="1866900"/>
              <a:ext cx="4145870" cy="1107996"/>
            </a:xfrm>
            <a:prstGeom prst="rect">
              <a:avLst/>
            </a:prstGeom>
            <a:noFill/>
          </p:spPr>
          <p:txBody>
            <a:bodyPr wrap="square" rtlCol="0">
              <a:spAutoFit/>
            </a:bodyPr>
            <a:lstStyle/>
            <a:p>
              <a:pPr algn="ctr"/>
              <a:r>
                <a:rPr lang="en-US" sz="6600" dirty="0">
                  <a:solidFill>
                    <a:srgbClr val="717175"/>
                  </a:solidFill>
                  <a:latin typeface="Arial" panose="020B0604020202020204" pitchFamily="34" charset="0"/>
                </a:rPr>
                <a:t>finest file</a:t>
              </a:r>
            </a:p>
          </p:txBody>
        </p:sp>
        <p:sp>
          <p:nvSpPr>
            <p:cNvPr id="32" name="TextBox 31">
              <a:extLst>
                <a:ext uri="{FF2B5EF4-FFF2-40B4-BE49-F238E27FC236}">
                  <a16:creationId xmlns:a16="http://schemas.microsoft.com/office/drawing/2014/main" id="{BBB0671A-ACB2-4334-98EF-F4A1E019055D}"/>
                </a:ext>
              </a:extLst>
            </p:cNvPr>
            <p:cNvSpPr txBox="1"/>
            <p:nvPr/>
          </p:nvSpPr>
          <p:spPr>
            <a:xfrm>
              <a:off x="945864" y="2712303"/>
              <a:ext cx="3702152" cy="846386"/>
            </a:xfrm>
            <a:prstGeom prst="rect">
              <a:avLst/>
            </a:prstGeom>
            <a:noFill/>
          </p:spPr>
          <p:txBody>
            <a:bodyPr wrap="square" rtlCol="0">
              <a:spAutoFit/>
            </a:bodyPr>
            <a:lstStyle/>
            <a:p>
              <a:pPr algn="ctr"/>
              <a:r>
                <a:rPr lang="en-US" sz="4900" dirty="0">
                  <a:solidFill>
                    <a:srgbClr val="717175"/>
                  </a:solidFill>
                  <a:latin typeface="Impact" panose="020B0806030902050204" pitchFamily="34" charset="0"/>
                </a:rPr>
                <a:t>MANAGEMENT</a:t>
              </a:r>
            </a:p>
          </p:txBody>
        </p:sp>
        <p:sp>
          <p:nvSpPr>
            <p:cNvPr id="33" name="TextBox 32">
              <a:extLst>
                <a:ext uri="{FF2B5EF4-FFF2-40B4-BE49-F238E27FC236}">
                  <a16:creationId xmlns:a16="http://schemas.microsoft.com/office/drawing/2014/main" id="{2604611F-E380-4F03-BFCB-031565E67E3F}"/>
                </a:ext>
              </a:extLst>
            </p:cNvPr>
            <p:cNvSpPr txBox="1"/>
            <p:nvPr/>
          </p:nvSpPr>
          <p:spPr>
            <a:xfrm>
              <a:off x="642796" y="3162300"/>
              <a:ext cx="4308289" cy="1231106"/>
            </a:xfrm>
            <a:prstGeom prst="rect">
              <a:avLst/>
            </a:prstGeom>
            <a:noFill/>
          </p:spPr>
          <p:txBody>
            <a:bodyPr wrap="square" rtlCol="0">
              <a:spAutoFit/>
            </a:bodyPr>
            <a:lstStyle/>
            <a:p>
              <a:pPr algn="ctr"/>
              <a:r>
                <a:rPr lang="en-US" sz="7200" dirty="0">
                  <a:solidFill>
                    <a:srgbClr val="717175"/>
                  </a:solidFill>
                  <a:latin typeface="Arial" panose="020B0604020202020204" pitchFamily="34" charset="0"/>
                </a:rPr>
                <a:t>software</a:t>
              </a:r>
            </a:p>
          </p:txBody>
        </p:sp>
      </p:grpSp>
      <p:pic>
        <p:nvPicPr>
          <p:cNvPr id="37" name="Picture 36">
            <a:extLst>
              <a:ext uri="{FF2B5EF4-FFF2-40B4-BE49-F238E27FC236}">
                <a16:creationId xmlns:a16="http://schemas.microsoft.com/office/drawing/2014/main" id="{F186CED9-352C-4D51-BB2A-E233BA6ADA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29" y="4068868"/>
            <a:ext cx="2335727" cy="1214578"/>
          </a:xfrm>
          <a:prstGeom prst="rect">
            <a:avLst/>
          </a:prstGeom>
        </p:spPr>
      </p:pic>
    </p:spTree>
    <p:extLst>
      <p:ext uri="{BB962C8B-B14F-4D97-AF65-F5344CB8AC3E}">
        <p14:creationId xmlns:p14="http://schemas.microsoft.com/office/powerpoint/2010/main" val="3519198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45" name="Rectangle 44">
            <a:extLst>
              <a:ext uri="{FF2B5EF4-FFF2-40B4-BE49-F238E27FC236}">
                <a16:creationId xmlns:a16="http://schemas.microsoft.com/office/drawing/2014/main" id="{5F19D8E4-D225-4F2F-B937-88AC8D6D5E62}"/>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882820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16" name="Rectangle 15">
            <a:extLst>
              <a:ext uri="{FF2B5EF4-FFF2-40B4-BE49-F238E27FC236}">
                <a16:creationId xmlns:a16="http://schemas.microsoft.com/office/drawing/2014/main" id="{ABD6E96A-93F6-4CC5-9209-9525494CC167}"/>
              </a:ext>
            </a:extLst>
          </p:cNvPr>
          <p:cNvSpPr/>
          <p:nvPr/>
        </p:nvSpPr>
        <p:spPr>
          <a:xfrm>
            <a:off x="4904085" y="1562100"/>
            <a:ext cx="226760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244972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nvPr>
        </p:nvSpPr>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nvSpPr>
        <p:spPr bwMode="auto">
          <a:xfrm>
            <a:off x="5529918" y="2029426"/>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1126828"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2941427"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nvSpPr>
        <p:spPr>
          <a:xfrm>
            <a:off x="2633022" y="392690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nvSpPr>
        <p:spPr>
          <a:xfrm>
            <a:off x="4901598" y="3931286"/>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Tree>
    <p:extLst>
      <p:ext uri="{BB962C8B-B14F-4D97-AF65-F5344CB8AC3E}">
        <p14:creationId xmlns:p14="http://schemas.microsoft.com/office/powerpoint/2010/main" val="2174829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3725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nvSpPr>
        <p:spPr>
          <a:xfrm>
            <a:off x="4972426" y="1562100"/>
            <a:ext cx="2199265"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467725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nvPr>
        </p:nvSpPr>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3049722"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781146"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nvSpPr>
        <p:spPr>
          <a:xfrm>
            <a:off x="5528448"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nvSpPr>
        <p:spPr>
          <a:xfrm>
            <a:off x="364446"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nvSpPr>
        <p:spPr>
          <a:xfrm>
            <a:off x="2633022"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nvSpPr>
        <p:spPr>
          <a:xfrm>
            <a:off x="4901598"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Tree>
    <p:extLst>
      <p:ext uri="{BB962C8B-B14F-4D97-AF65-F5344CB8AC3E}">
        <p14:creationId xmlns:p14="http://schemas.microsoft.com/office/powerpoint/2010/main" val="4147970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nvPr>
        </p:nvSpPr>
        <p:spPr/>
        <p:txBody>
          <a:bodyPr vert="horz" lIns="91440" tIns="45720" rIns="91440" bIns="45720" rtlCol="0">
            <a:normAutofit/>
          </a:bodyPr>
          <a:lstStyle/>
          <a:p>
            <a:r>
              <a:rPr lang="en-US" sz="2900" dirty="0"/>
              <a:t>Super Simplistic Solutions, Inc.</a:t>
            </a:r>
          </a:p>
        </p:txBody>
      </p:sp>
    </p:spTree>
    <p:extLst>
      <p:ext uri="{BB962C8B-B14F-4D97-AF65-F5344CB8AC3E}">
        <p14:creationId xmlns:p14="http://schemas.microsoft.com/office/powerpoint/2010/main" val="175998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nvSpPr>
        <p:spPr>
          <a:xfrm>
            <a:off x="2803525" y="1485900"/>
            <a:ext cx="43016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57" name="TextBox 56">
            <a:extLst>
              <a:ext uri="{FF2B5EF4-FFF2-40B4-BE49-F238E27FC236}">
                <a16:creationId xmlns:a16="http://schemas.microsoft.com/office/drawing/2014/main" id="{00E15512-2036-431B-B490-C19C951E34AF}"/>
              </a:ext>
            </a:extLst>
          </p:cNvPr>
          <p:cNvSpPr txBox="1"/>
          <p:nvPr/>
        </p:nvSpPr>
        <p:spPr>
          <a:xfrm>
            <a:off x="954652" y="2679462"/>
            <a:ext cx="1183147" cy="400110"/>
          </a:xfrm>
          <a:prstGeom prst="rect">
            <a:avLst/>
          </a:prstGeom>
          <a:noFill/>
        </p:spPr>
        <p:txBody>
          <a:bodyPr wrap="square" rtlCol="0">
            <a:spAutoFit/>
          </a:bodyPr>
          <a:lstStyle/>
          <a:p>
            <a:pPr algn="ctr"/>
            <a:r>
              <a:rPr lang="en-US" sz="2000" dirty="0">
                <a:solidFill>
                  <a:srgbClr val="D93240"/>
                </a:solidFill>
                <a:latin typeface="Impact" panose="020B0806030902050204" pitchFamily="34" charset="0"/>
              </a:rPr>
              <a:t>BUSINESS</a:t>
            </a:r>
          </a:p>
        </p:txBody>
      </p:sp>
    </p:spTree>
    <p:extLst>
      <p:ext uri="{BB962C8B-B14F-4D97-AF65-F5344CB8AC3E}">
        <p14:creationId xmlns:p14="http://schemas.microsoft.com/office/powerpoint/2010/main" val="2585003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nvSpPr>
        <p:spPr>
          <a:xfrm>
            <a:off x="4822825" y="1485900"/>
            <a:ext cx="22823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9465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nvPr>
        </p:nvSpPr>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nvGrpSpPr>
        <p:grpSpPr>
          <a:xfrm>
            <a:off x="288925" y="2320525"/>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nvGrpSpPr>
        <p:grpSpPr>
          <a:xfrm>
            <a:off x="2571242"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nvGrpSpPr>
        <p:grpSpPr>
          <a:xfrm>
            <a:off x="4822825"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pic>
        <p:nvPicPr>
          <p:cNvPr id="3" name="Graphic 2" descr="Warning">
            <a:extLst>
              <a:ext uri="{FF2B5EF4-FFF2-40B4-BE49-F238E27FC236}">
                <a16:creationId xmlns:a16="http://schemas.microsoft.com/office/drawing/2014/main" id="{D5A6BE46-6457-49AE-88CD-32554F3773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114245">
            <a:off x="5982561" y="3139740"/>
            <a:ext cx="511472" cy="511472"/>
          </a:xfrm>
          <a:prstGeom prst="rect">
            <a:avLst/>
          </a:prstGeom>
        </p:spPr>
      </p:pic>
    </p:spTree>
    <p:extLst>
      <p:ext uri="{BB962C8B-B14F-4D97-AF65-F5344CB8AC3E}">
        <p14:creationId xmlns:p14="http://schemas.microsoft.com/office/powerpoint/2010/main" val="3221521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nvGrpSpPr>
        <p:grpSpPr>
          <a:xfrm>
            <a:off x="1021688"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nvSpPr>
          <p:spPr>
            <a:xfrm>
              <a:off x="1164183"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nvGrpSpPr>
        <p:grpSpPr>
          <a:xfrm>
            <a:off x="3975480"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40" name="Rectangle 39">
            <a:extLst>
              <a:ext uri="{FF2B5EF4-FFF2-40B4-BE49-F238E27FC236}">
                <a16:creationId xmlns:a16="http://schemas.microsoft.com/office/drawing/2014/main" id="{C32BD305-7002-4431-8A97-2876E2D61E43}"/>
              </a:ext>
            </a:extLst>
          </p:cNvPr>
          <p:cNvSpPr/>
          <p:nvPr/>
        </p:nvSpPr>
        <p:spPr>
          <a:xfrm>
            <a:off x="3813175" y="1751520"/>
            <a:ext cx="2971800" cy="323958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61678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nvPr>
        </p:nvSpPr>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nvGrpSpPr>
        <p:grpSpPr>
          <a:xfrm>
            <a:off x="1021688"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nvSpPr>
          <p:spPr>
            <a:xfrm>
              <a:off x="1164183"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nvGrpSpPr>
        <p:grpSpPr>
          <a:xfrm>
            <a:off x="3975480"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3" name="&quot;Not Allowed&quot; Symbol 2">
            <a:extLst>
              <a:ext uri="{FF2B5EF4-FFF2-40B4-BE49-F238E27FC236}">
                <a16:creationId xmlns:a16="http://schemas.microsoft.com/office/drawing/2014/main" id="{0E9DD508-97B8-40FA-A882-1ECF3D6DCAE7}"/>
              </a:ext>
            </a:extLst>
          </p:cNvPr>
          <p:cNvSpPr/>
          <p:nvPr/>
        </p:nvSpPr>
        <p:spPr>
          <a:xfrm>
            <a:off x="3889375" y="1602016"/>
            <a:ext cx="2737510" cy="2737510"/>
          </a:xfrm>
          <a:prstGeom prst="noSmoking">
            <a:avLst>
              <a:gd name="adj" fmla="val 7359"/>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latin typeface="Arial" panose="020B0604020202020204" pitchFamily="34" charset="0"/>
            </a:endParaRPr>
          </a:p>
        </p:txBody>
      </p:sp>
    </p:spTree>
    <p:extLst>
      <p:ext uri="{BB962C8B-B14F-4D97-AF65-F5344CB8AC3E}">
        <p14:creationId xmlns:p14="http://schemas.microsoft.com/office/powerpoint/2010/main" val="236194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46" name="Group 45">
            <a:extLst>
              <a:ext uri="{FF2B5EF4-FFF2-40B4-BE49-F238E27FC236}">
                <a16:creationId xmlns:a16="http://schemas.microsoft.com/office/drawing/2014/main" id="{A27AC4A3-ECFD-40AD-B5CD-4D314AFE634B}"/>
              </a:ext>
            </a:extLst>
          </p:cNvPr>
          <p:cNvGrpSpPr/>
          <p:nvPr/>
        </p:nvGrpSpPr>
        <p:grpSpPr>
          <a:xfrm>
            <a:off x="635578" y="2033949"/>
            <a:ext cx="2026125" cy="1977927"/>
            <a:chOff x="635578" y="2033949"/>
            <a:chExt cx="2026125" cy="1977927"/>
          </a:xfrm>
        </p:grpSpPr>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9" name="Cross 38">
              <a:extLst>
                <a:ext uri="{FF2B5EF4-FFF2-40B4-BE49-F238E27FC236}">
                  <a16:creationId xmlns:a16="http://schemas.microsoft.com/office/drawing/2014/main" id="{F04E08BE-5C16-430D-9BC3-8AB6F9BE2009}"/>
                </a:ext>
              </a:extLst>
            </p:cNvPr>
            <p:cNvSpPr/>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nvSpPr>
        <p:spPr>
          <a:xfrm>
            <a:off x="2751344"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96546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nvPr>
        </p:nvSpPr>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5080972"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2921686"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nvSpPr>
        <p:spPr>
          <a:xfrm>
            <a:off x="364446"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nvSpPr>
        <p:spPr>
          <a:xfrm>
            <a:off x="2618042"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nvSpPr>
        <p:spPr>
          <a:xfrm>
            <a:off x="4773598"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nvSpPr>
        <p:spPr>
          <a:xfrm>
            <a:off x="4812629" y="1562100"/>
            <a:ext cx="2359062"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18" name="Cross 17">
            <a:extLst>
              <a:ext uri="{FF2B5EF4-FFF2-40B4-BE49-F238E27FC236}">
                <a16:creationId xmlns:a16="http://schemas.microsoft.com/office/drawing/2014/main" id="{DF9C836E-0806-48F3-B5D0-D9E80FE8E85C}"/>
              </a:ext>
            </a:extLst>
          </p:cNvPr>
          <p:cNvSpPr/>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9144048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8&quot; unique_id=&quot;10002&quot;&gt;&lt;/object&gt;&lt;object type=&quot;2&quot; unique_id=&quot;10003&quot;&gt;&lt;object type=&quot;3&quot; unique_id=&quot;10736&quot;&gt;&lt;property id=&quot;20148&quot; value=&quot;5&quot;/&gt;&lt;property id=&quot;20300&quot; value=&quot;Slide 1 - &amp;quot;POLICIES &amp;amp; PROCEDURES&amp;quot;&quot;/&gt;&lt;property id=&quot;20307&quot; value=&quot;281&quot;/&gt;&lt;/object&gt;&lt;object type=&quot;3&quot; unique_id=&quot;10737&quot;&gt;&lt;property id=&quot;20148&quot; value=&quot;5&quot;/&gt;&lt;property id=&quot;20300&quot; value=&quot;Slide 2 - &amp;quot;OUR MISSION&amp;quot;&quot;/&gt;&lt;property id=&quot;20307&quot; value=&quot;282&quot;/&gt;&lt;/object&gt;&lt;object type=&quot;3&quot; unique_id=&quot;10738&quot;&gt;&lt;property id=&quot;20148&quot; value=&quot;5&quot;/&gt;&lt;property id=&quot;20300&quot; value=&quot;Slide 3 - &amp;quot;ELECTRONIC COMMUNICATIONS&amp;quot;&quot;/&gt;&lt;property id=&quot;20307&quot; value=&quot;285&quot;/&gt;&lt;/object&gt;&lt;object type=&quot;3&quot; unique_id=&quot;10739&quot;&gt;&lt;property id=&quot;20148&quot; value=&quot;5&quot;/&gt;&lt;property id=&quot;20300&quot; value=&quot;Slide 4 - &amp;quot;ELECTRONIC COMMUNICATIONS&amp;quot;&quot;/&gt;&lt;property id=&quot;20307&quot; value=&quot;286&quot;/&gt;&lt;/object&gt;&lt;object type=&quot;3&quot; unique_id=&quot;10740&quot;&gt;&lt;property id=&quot;20148&quot; value=&quot;5&quot;/&gt;&lt;property id=&quot;20300&quot; value=&quot;Slide 5 - &amp;quot;ELECTRONIC COMMUNICATIONS&amp;quot;&quot;/&gt;&lt;property id=&quot;20307&quot; value=&quot;287&quot;/&gt;&lt;/object&gt;&lt;object type=&quot;3&quot; unique_id=&quot;10741&quot;&gt;&lt;property id=&quot;20148&quot; value=&quot;5&quot;/&gt;&lt;property id=&quot;20300&quot; value=&quot;Slide 6 - &amp;quot;DRUGS &amp;amp; ALCOHOL POLICY&amp;quot;&quot;/&gt;&lt;property id=&quot;20307&quot; value=&quot;283&quot;/&gt;&lt;/object&gt;&lt;object type=&quot;3&quot; unique_id=&quot;10742&quot;&gt;&lt;property id=&quot;20148&quot; value=&quot;5&quot;/&gt;&lt;property id=&quot;20300&quot; value=&quot;Slide 7 - &amp;quot;DRUGS &amp;amp; ALCOHOL POLICY&amp;quot;&quot;/&gt;&lt;property id=&quot;20307&quot; value=&quot;284&quot;/&gt;&lt;/object&gt;&lt;object type=&quot;3&quot; unique_id=&quot;10743&quot;&gt;&lt;property id=&quot;20148&quot; value=&quot;5&quot;/&gt;&lt;property id=&quot;20300&quot; value=&quot;Slide 8 - &amp;quot;ABSENTEE POLICY&amp;quot;&quot;/&gt;&lt;property id=&quot;20307&quot; value=&quot;288&quot;/&gt;&lt;/object&gt;&lt;object type=&quot;3&quot; unique_id=&quot;10744&quot;&gt;&lt;property id=&quot;20148&quot; value=&quot;5&quot;/&gt;&lt;property id=&quot;20300&quot; value=&quot;Slide 9 - &amp;quot;ABSENTEE POLICY&amp;quot;&quot;/&gt;&lt;property id=&quot;20307&quot; value=&quot;289&quot;/&gt;&lt;/object&gt;&lt;object type=&quot;3&quot; unique_id=&quot;10745&quot;&gt;&lt;property id=&quot;20148&quot; value=&quot;5&quot;/&gt;&lt;property id=&quot;20300&quot; value=&quot;Slide 10 - &amp;quot;ABSENTEE POLICY&amp;quot;&quot;/&gt;&lt;property id=&quot;20307&quot; value=&quot;290&quot;/&gt;&lt;/object&gt;&lt;object type=&quot;3&quot; unique_id=&quot;10746&quot;&gt;&lt;property id=&quot;20148&quot; value=&quot;5&quot;/&gt;&lt;property id=&quot;20300&quot; value=&quot;Slide 11 - &amp;quot;OVERTIME POLICY&amp;quot;&quot;/&gt;&lt;property id=&quot;20307&quot; value=&quot;291&quot;/&gt;&lt;/object&gt;&lt;object type=&quot;3&quot; unique_id=&quot;10747&quot;&gt;&lt;property id=&quot;20148&quot; value=&quot;5&quot;/&gt;&lt;property id=&quot;20300&quot; value=&quot;Slide 12 - &amp;quot;OVERTIME POLICY&amp;quot;&quot;/&gt;&lt;property id=&quot;20307&quot; value=&quot;292&quot;/&gt;&lt;/object&gt;&lt;object type=&quot;3&quot; unique_id=&quot;10748&quot;&gt;&lt;property id=&quot;20148&quot; value=&quot;5&quot;/&gt;&lt;property id=&quot;20300&quot; value=&quot;Slide 13 - &amp;quot;OVERTIME POLICY&amp;quot;&quot;/&gt;&lt;property id=&quot;20307&quot; value=&quot;293&quot;/&gt;&lt;/object&gt;&lt;object type=&quot;3&quot; unique_id=&quot;10749&quot;&gt;&lt;property id=&quot;20148&quot; value=&quot;5&quot;/&gt;&lt;property id=&quot;20300&quot; value=&quot;Slide 14 - &amp;quot;PAYROLL POLICY&amp;quot;&quot;/&gt;&lt;property id=&quot;20307&quot; value=&quot;294&quot;/&gt;&lt;/object&gt;&lt;object type=&quot;3&quot; unique_id=&quot;10750&quot;&gt;&lt;property id=&quot;20148&quot; value=&quot;5&quot;/&gt;&lt;property id=&quot;20300&quot; value=&quot;Slide 15 - &amp;quot;PAYROLL POLICY&amp;quot;&quot;/&gt;&lt;property id=&quot;20307&quot; value=&quot;295&quot;/&gt;&lt;/object&gt;&lt;object type=&quot;3&quot; unique_id=&quot;10751&quot;&gt;&lt;property id=&quot;20148&quot; value=&quot;5&quot;/&gt;&lt;property id=&quot;20300&quot; value=&quot;Slide 16 - &amp;quot;PAYROLL POLICY&amp;quot;&quot;/&gt;&lt;property id=&quot;20307&quot; value=&quot;296&quot;/&gt;&lt;/object&gt;&lt;object type=&quot;3&quot; unique_id=&quot;10752&quot;&gt;&lt;property id=&quot;20148&quot; value=&quot;5&quot;/&gt;&lt;property id=&quot;20300&quot; value=&quot;Slide 17 - &amp;quot;SPECIAL BENEFITS&amp;quot;&quot;/&gt;&lt;property id=&quot;20307&quot; value=&quot;297&quot;/&gt;&lt;/object&gt;&lt;object type=&quot;3&quot; unique_id=&quot;10753&quot;&gt;&lt;property id=&quot;20148&quot; value=&quot;5&quot;/&gt;&lt;property id=&quot;20300&quot; value=&quot;Slide 18 - &amp;quot;SPECIAL BENEFITS&amp;quot;&quot;/&gt;&lt;property id=&quot;20307&quot; value=&quot;298&quot;/&gt;&lt;/object&gt;&lt;object type=&quot;3&quot; unique_id=&quot;10754&quot;&gt;&lt;property id=&quot;20148&quot; value=&quot;5&quot;/&gt;&lt;property id=&quot;20300&quot; value=&quot;Slide 19 - &amp;quot;SPECIAL BENEFITS&amp;quot;&quot;/&gt;&lt;property id=&quot;20307&quot; value=&quot;299&quot;/&gt;&lt;/object&gt;&lt;object type=&quot;3&quot; unique_id=&quot;10755&quot;&gt;&lt;property id=&quot;20148&quot; value=&quot;5&quot;/&gt;&lt;property id=&quot;20300&quot; value=&quot;Slide 20 - &amp;quot;TERMINATION POLICY&amp;quot;&quot;/&gt;&lt;property id=&quot;20307&quot; value=&quot;300&quot;/&gt;&lt;/object&gt;&lt;object type=&quot;3&quot; unique_id=&quot;10756&quot;&gt;&lt;property id=&quot;20148&quot; value=&quot;5&quot;/&gt;&lt;property id=&quot;20300&quot; value=&quot;Slide 21 - &amp;quot;TERMINATION POLICY&amp;quot;&quot;/&gt;&lt;property id=&quot;20307&quot; value=&quot;301&quot;/&gt;&lt;/object&gt;&lt;object type=&quot;3&quot; unique_id=&quot;10757&quot;&gt;&lt;property id=&quot;20148&quot; value=&quot;5&quot;/&gt;&lt;property id=&quot;20300&quot; value=&quot;Slide 22 - &amp;quot;TERMINATION POLICY&amp;quot;&quot;/&gt;&lt;property id=&quot;20307&quot; value=&quot;302&quot;/&gt;&lt;/object&gt;&lt;object type=&quot;3&quot; unique_id=&quot;10758&quot;&gt;&lt;property id=&quot;20148&quot; value=&quot;5&quot;/&gt;&lt;property id=&quot;20300&quot; value=&quot;Slide 23 - &amp;quot;LEAVE &amp;amp; VACATION&amp;quot;&quot;/&gt;&lt;property id=&quot;20307&quot; value=&quot;305&quot;/&gt;&lt;/object&gt;&lt;object type=&quot;3&quot; unique_id=&quot;10759&quot;&gt;&lt;property id=&quot;20148&quot; value=&quot;5&quot;/&gt;&lt;property id=&quot;20300&quot; value=&quot;Slide 24 - &amp;quot;LEAVE &amp;amp; VACATION&amp;quot;&quot;/&gt;&lt;property id=&quot;20307&quot; value=&quot;304&quot;/&gt;&lt;/object&gt;&lt;object type=&quot;3&quot; unique_id=&quot;10760&quot;&gt;&lt;property id=&quot;20148&quot; value=&quot;5&quot;/&gt;&lt;property id=&quot;20300&quot; value=&quot;Slide 25 - &amp;quot;LEAVE &amp;amp; VACATION&amp;quot;&quot;/&gt;&lt;property id=&quot;20307&quot; value=&quot;306&quot;/&gt;&lt;/object&gt;&lt;object type=&quot;3&quot; unique_id=&quot;10761&quot;&gt;&lt;property id=&quot;20148&quot; value=&quot;5&quot;/&gt;&lt;property id=&quot;20300&quot; value=&quot;Slide 26 - &amp;quot;THANK YOU&amp;quot;&quot;/&gt;&lt;property id=&quot;20307&quot; value=&quot;307&quot;/&gt;&lt;/object&gt;&lt;/object&gt;&lt;/object&gt;&lt;/database&gt;"/>
  <p:tag name="SECTOMILLISECCONVERTED" val="1"/>
</p:tagLst>
</file>

<file path=ppt/theme/theme1.xml><?xml version="1.0" encoding="utf-8"?>
<a:theme xmlns:a="http://schemas.openxmlformats.org/drawingml/2006/main" name="Default Theme">
  <a:themeElements>
    <a:clrScheme name="Jackson">
      <a:dk1>
        <a:sysClr val="windowText" lastClr="000000"/>
      </a:dk1>
      <a:lt1>
        <a:sysClr val="window" lastClr="FFFFFF"/>
      </a:lt1>
      <a:dk2>
        <a:srgbClr val="928F86"/>
      </a:dk2>
      <a:lt2>
        <a:srgbClr val="F2F2F2"/>
      </a:lt2>
      <a:accent1>
        <a:srgbClr val="D93240"/>
      </a:accent1>
      <a:accent2>
        <a:srgbClr val="303E4B"/>
      </a:accent2>
      <a:accent3>
        <a:srgbClr val="F2DEC4"/>
      </a:accent3>
      <a:accent4>
        <a:srgbClr val="8064A2"/>
      </a:accent4>
      <a:accent5>
        <a:srgbClr val="4BACC6"/>
      </a:accent5>
      <a:accent6>
        <a:srgbClr val="F79646"/>
      </a:accent6>
      <a:hlink>
        <a:srgbClr val="303E4B"/>
      </a:hlink>
      <a:folHlink>
        <a:srgbClr val="928F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2882</TotalTime>
  <Words>2031</Words>
  <Application>Microsoft Office PowerPoint</Application>
  <PresentationFormat>Custom</PresentationFormat>
  <Paragraphs>205</Paragraphs>
  <Slides>26</Slides>
  <Notes>26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Impact</vt:lpstr>
      <vt:lpstr>Default Theme</vt:lpstr>
      <vt:lpstr>POLICIES &amp; PROCEDURES</vt:lpstr>
      <vt:lpstr>OUR MISSION</vt:lpstr>
      <vt:lpstr>ELECTRONIC COMMUNICATIONS</vt:lpstr>
      <vt:lpstr>ELECTRONIC COMMUNICATIONS</vt:lpstr>
      <vt:lpstr>ELECTRONIC COMMUNICATIONS</vt:lpstr>
      <vt:lpstr>DRUGS &amp; ALCOHOL POLICY</vt:lpstr>
      <vt:lpstr>DRUGS &amp; ALCOHOL POLICY</vt:lpstr>
      <vt:lpstr>ABSENTEE POLICY</vt:lpstr>
      <vt:lpstr>ABSENTEE POLICY</vt:lpstr>
      <vt:lpstr>ABSENTEE POLICY</vt:lpstr>
      <vt:lpstr>OVERTIME POLICY</vt:lpstr>
      <vt:lpstr>OVERTIME POLICY</vt:lpstr>
      <vt:lpstr>OVERTIME POLICY</vt:lpstr>
      <vt:lpstr>PAYROLL POLICY</vt:lpstr>
      <vt:lpstr>PAYROLL POLICY</vt:lpstr>
      <vt:lpstr>PAYROLL POLICY</vt:lpstr>
      <vt:lpstr>SPECIAL BENEFITS</vt:lpstr>
      <vt:lpstr>SPECIAL BENEFITS</vt:lpstr>
      <vt:lpstr>SPECIAL BENEFITS</vt:lpstr>
      <vt:lpstr>TERMINATION POLICY</vt:lpstr>
      <vt:lpstr>TERMINATION POLICY</vt:lpstr>
      <vt:lpstr>TERMINATION POLICY</vt:lpstr>
      <vt:lpstr>LEAVE &amp; VACATION</vt:lpstr>
      <vt:lpstr>LEAVE &amp; VACATION</vt:lpstr>
      <vt:lpstr>LEAVE &amp; VACATION</vt:lpstr>
      <vt:lpstr>THANK YOU</vt:lpstr>
    </vt:vector>
  </TitlesOfParts>
  <Company>IconLogic,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 George</dc:creator>
  <cp:lastModifiedBy>AJ Walther</cp:lastModifiedBy>
  <cp:revision>117</cp:revision>
  <dcterms:created xsi:type="dcterms:W3CDTF">2012-01-17T19:26:01Z</dcterms:created>
  <dcterms:modified xsi:type="dcterms:W3CDTF">2019-07-18T17:02:28Z</dcterms:modified>
</cp:coreProperties>
</file>